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3" r:id="rId5"/>
    <p:sldId id="260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7EA4A-D61C-41BA-947A-95D4FFCACF3E}" v="63" dt="2022-11-15T15:24:03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60D9D-7523-4B94-95C0-92AE4CCE052B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C039A-7FA3-4BC5-9C53-2628F3B44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833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C039A-7FA3-4BC5-9C53-2628F3B44CA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0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C039A-7FA3-4BC5-9C53-2628F3B44CA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56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C039A-7FA3-4BC5-9C53-2628F3B44CA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379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C0852-5EE5-4581-A608-FEF1704CB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600E18-0825-465A-93F5-499D1DD54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39554-020D-4E13-8983-93024EA2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503712-203B-49BB-A206-26532573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032C0A-48C4-4B70-84AA-DD9A8BFB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79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2F593-31D6-4C72-BB7C-69EE0042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64737D-FE8C-4B28-AC1A-0C978C14B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70DC61-03C3-465D-9918-59EA4DF0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F8F38B-0C58-4AE9-A484-208AA5ED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059A8-735E-45AF-8A07-F9A450E4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07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559313-0918-4ABA-9A55-55768CCF0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1479FD-7576-4668-9C2D-22C5B16D3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5C0711-AA45-4C51-BB17-A22C88F3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53CBBC-E804-4683-AA6A-B77320C2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B3D98-87B1-4028-9221-695DE73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49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DC74F-1506-4325-97D3-5D2D3A1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F68277-A58D-4C91-B92C-605363F3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89DA8-AAFE-442A-801C-016399F1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96BDF-680B-44CA-8D14-7DD0BC7B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7E05C6-ACE4-4A53-90D2-0674A9D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550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D7F3F-0F35-45C4-8ED3-0125670E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2F0EC3-8F13-4E18-B1A5-A64818D8D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54A3D1-4743-40E4-95C9-C03B17FB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F3764-80F5-47E1-A450-37507F71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A8CC3F-E1E6-47B5-A212-0AA5D732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57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C4056-6C84-4575-9B91-77248074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E0DD25-F2D6-4E83-A95C-0D1BA6F4E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91F621-DE5A-4695-B941-4B0FBF90F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EB9090-C61E-44EB-8F1E-444AAA7D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76B37-F948-4894-B59D-D0B33DAA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E5B19F-1C20-48A6-B276-1CF1933D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4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F9E46-1011-40E2-A891-4192C0A1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C94152-3D08-479E-A98D-90C9E2A67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4F80AE-AD59-4699-81B8-FFF01C0A6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77CBA7-3A7C-455A-8D84-A510B995E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91D0F3-FDDD-48E1-88DE-E56E76EF5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6B9FA5-3410-4021-85F8-B58400FE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45BF72E-0920-464D-8014-8B8F7A27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BFF1FF-DBD8-4878-A39E-10796F0C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73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B71EE-2017-4C7E-B4B4-94EA793A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4681CF-AB53-411F-993C-70167301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B3FA94-74A1-4A80-BFBF-0CB7D107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4908A7-B345-4502-9327-A2D6D9DF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281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720F35-EA46-411A-9EB2-0A084D23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2DDD7F-32A2-4040-814B-58FB24EF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5040E0-B805-4F26-8E9E-DC856ED3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58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5CF6-CC52-42B3-8D8C-AC05C608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BBD0A-54E2-4E98-B2E4-B666100D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08B5C8-EA8B-4973-8459-E36C2D330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569B73-5BCD-4E68-9E77-B8D21196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3EC061-1E91-4A44-8350-04FDCBCE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115F1C-4D47-49DE-B7B3-414C88F6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847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8B0AC-C928-4EDD-A7EE-684A83DB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F4F7C-CC85-4061-B80E-A279A7E17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86F320-D259-4F3F-8C1B-B2DFAF4A7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16DCEE-2392-4EC9-9AEC-580608E2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DC9C57-E9FC-4050-8119-F4342BF3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49E9C7-495D-4332-A03F-9AB4F30D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08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AD80BA-03D4-4FF8-8AC6-40DEF257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9C98A8-E24F-41B6-B67E-0C521184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D454B-5D57-453F-B8F5-2A6B8B13C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777D-9B31-4D6E-9E6C-70CCFDE17843}" type="datetimeFigureOut">
              <a:rPr lang="de-CH" smtClean="0"/>
              <a:t>05.01.2023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BF6C28-CD5C-41FA-9E57-30913854B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748E4C-0748-425F-9B8F-59270EFB4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82A5-24AD-44EC-B95C-5EFF6F3A01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87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kraft@ost.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st.ch/de/forschung-und-dienstleistungen/wirtschaft/iol-institut-fuer-organisation-und-leadership/qualitaet-nachhaltigkei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843A5EE-5654-481E-8426-8C6C61BCEB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808" y="128062"/>
            <a:ext cx="1413510" cy="68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8C0327E-DCE6-4F95-B814-F44A44FC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4002">
            <a:off x="5168358" y="1843649"/>
            <a:ext cx="3824059" cy="1393497"/>
          </a:xfrm>
          <a:prstGeom prst="rect">
            <a:avLst/>
          </a:prstGeom>
        </p:spPr>
      </p:pic>
      <p:sp>
        <p:nvSpPr>
          <p:cNvPr id="4" name="Freihandform 20">
            <a:extLst>
              <a:ext uri="{FF2B5EF4-FFF2-40B4-BE49-F238E27FC236}">
                <a16:creationId xmlns:a16="http://schemas.microsoft.com/office/drawing/2014/main" id="{18E99163-B341-46FA-A868-8DDA79A8447A}"/>
              </a:ext>
            </a:extLst>
          </p:cNvPr>
          <p:cNvSpPr/>
          <p:nvPr/>
        </p:nvSpPr>
        <p:spPr>
          <a:xfrm>
            <a:off x="3969053" y="670673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9" name="docshape24">
            <a:extLst>
              <a:ext uri="{FF2B5EF4-FFF2-40B4-BE49-F238E27FC236}">
                <a16:creationId xmlns:a16="http://schemas.microsoft.com/office/drawing/2014/main" id="{B9D77D20-B3C8-4476-9906-6029C8490CA3}"/>
              </a:ext>
            </a:extLst>
          </p:cNvPr>
          <p:cNvSpPr>
            <a:spLocks/>
          </p:cNvSpPr>
          <p:nvPr/>
        </p:nvSpPr>
        <p:spPr bwMode="auto">
          <a:xfrm rot="11709498">
            <a:off x="5664018" y="1417541"/>
            <a:ext cx="2727375" cy="1867125"/>
          </a:xfrm>
          <a:custGeom>
            <a:avLst/>
            <a:gdLst>
              <a:gd name="T0" fmla="+- 0 19401 15437"/>
              <a:gd name="T1" fmla="*/ T0 w 4098"/>
              <a:gd name="T2" fmla="+- 0 10111 10096"/>
              <a:gd name="T3" fmla="*/ 10111 h 2729"/>
              <a:gd name="T4" fmla="+- 0 19193 15437"/>
              <a:gd name="T5" fmla="*/ T4 w 4098"/>
              <a:gd name="T6" fmla="+- 0 10125 10096"/>
              <a:gd name="T7" fmla="*/ 10125 h 2729"/>
              <a:gd name="T8" fmla="+- 0 18977 15437"/>
              <a:gd name="T9" fmla="*/ T8 w 4098"/>
              <a:gd name="T10" fmla="+- 0 10129 10096"/>
              <a:gd name="T11" fmla="*/ 10129 h 2729"/>
              <a:gd name="T12" fmla="+- 0 18451 15437"/>
              <a:gd name="T13" fmla="*/ T12 w 4098"/>
              <a:gd name="T14" fmla="+- 0 10126 10096"/>
              <a:gd name="T15" fmla="*/ 10126 h 2729"/>
              <a:gd name="T16" fmla="+- 0 18221 15437"/>
              <a:gd name="T17" fmla="*/ T16 w 4098"/>
              <a:gd name="T18" fmla="+- 0 10129 10096"/>
              <a:gd name="T19" fmla="*/ 10129 h 2729"/>
              <a:gd name="T20" fmla="+- 0 17990 15437"/>
              <a:gd name="T21" fmla="*/ T20 w 4098"/>
              <a:gd name="T22" fmla="+- 0 10140 10096"/>
              <a:gd name="T23" fmla="*/ 10140 h 2729"/>
              <a:gd name="T24" fmla="+- 0 17759 15437"/>
              <a:gd name="T25" fmla="*/ T24 w 4098"/>
              <a:gd name="T26" fmla="+- 0 10162 10096"/>
              <a:gd name="T27" fmla="*/ 10162 h 2729"/>
              <a:gd name="T28" fmla="+- 0 17532 15437"/>
              <a:gd name="T29" fmla="*/ T28 w 4098"/>
              <a:gd name="T30" fmla="+- 0 10200 10096"/>
              <a:gd name="T31" fmla="*/ 10200 h 2729"/>
              <a:gd name="T32" fmla="+- 0 17309 15437"/>
              <a:gd name="T33" fmla="*/ T32 w 4098"/>
              <a:gd name="T34" fmla="+- 0 10257 10096"/>
              <a:gd name="T35" fmla="*/ 10257 h 2729"/>
              <a:gd name="T36" fmla="+- 0 17091 15437"/>
              <a:gd name="T37" fmla="*/ T36 w 4098"/>
              <a:gd name="T38" fmla="+- 0 10338 10096"/>
              <a:gd name="T39" fmla="*/ 10338 h 2729"/>
              <a:gd name="T40" fmla="+- 0 16882 15437"/>
              <a:gd name="T41" fmla="*/ T40 w 4098"/>
              <a:gd name="T42" fmla="+- 0 10446 10096"/>
              <a:gd name="T43" fmla="*/ 10446 h 2729"/>
              <a:gd name="T44" fmla="+- 0 16681 15437"/>
              <a:gd name="T45" fmla="*/ T44 w 4098"/>
              <a:gd name="T46" fmla="+- 0 10585 10096"/>
              <a:gd name="T47" fmla="*/ 10585 h 2729"/>
              <a:gd name="T48" fmla="+- 0 16497 15437"/>
              <a:gd name="T49" fmla="*/ T48 w 4098"/>
              <a:gd name="T50" fmla="+- 0 10751 10096"/>
              <a:gd name="T51" fmla="*/ 10751 h 2729"/>
              <a:gd name="T52" fmla="+- 0 16335 15437"/>
              <a:gd name="T53" fmla="*/ T52 w 4098"/>
              <a:gd name="T54" fmla="+- 0 10931 10096"/>
              <a:gd name="T55" fmla="*/ 10931 h 2729"/>
              <a:gd name="T56" fmla="+- 0 16194 15437"/>
              <a:gd name="T57" fmla="*/ T56 w 4098"/>
              <a:gd name="T58" fmla="+- 0 11124 10096"/>
              <a:gd name="T59" fmla="*/ 11124 h 2729"/>
              <a:gd name="T60" fmla="+- 0 16069 15437"/>
              <a:gd name="T61" fmla="*/ T60 w 4098"/>
              <a:gd name="T62" fmla="+- 0 11327 10096"/>
              <a:gd name="T63" fmla="*/ 11327 h 2729"/>
              <a:gd name="T64" fmla="+- 0 15959 15437"/>
              <a:gd name="T65" fmla="*/ T64 w 4098"/>
              <a:gd name="T66" fmla="+- 0 11538 10096"/>
              <a:gd name="T67" fmla="*/ 11538 h 2729"/>
              <a:gd name="T68" fmla="+- 0 15860 15437"/>
              <a:gd name="T69" fmla="*/ T68 w 4098"/>
              <a:gd name="T70" fmla="+- 0 11754 10096"/>
              <a:gd name="T71" fmla="*/ 11754 h 2729"/>
              <a:gd name="T72" fmla="+- 0 15770 15437"/>
              <a:gd name="T73" fmla="*/ T72 w 4098"/>
              <a:gd name="T74" fmla="+- 0 11972 10096"/>
              <a:gd name="T75" fmla="*/ 11972 h 2729"/>
              <a:gd name="T76" fmla="+- 0 15576 15437"/>
              <a:gd name="T77" fmla="*/ T76 w 4098"/>
              <a:gd name="T78" fmla="+- 0 12479 10096"/>
              <a:gd name="T79" fmla="*/ 12479 h 2729"/>
              <a:gd name="T80" fmla="+- 0 15494 15437"/>
              <a:gd name="T81" fmla="*/ T80 w 4098"/>
              <a:gd name="T82" fmla="+- 0 12689 10096"/>
              <a:gd name="T83" fmla="*/ 12689 h 2729"/>
              <a:gd name="T84" fmla="+- 0 15468 15437"/>
              <a:gd name="T85" fmla="*/ T84 w 4098"/>
              <a:gd name="T86" fmla="+- 0 12761 10096"/>
              <a:gd name="T87" fmla="*/ 12761 h 2729"/>
              <a:gd name="T88" fmla="+- 0 15557 15437"/>
              <a:gd name="T89" fmla="*/ T88 w 4098"/>
              <a:gd name="T90" fmla="+- 0 12566 10096"/>
              <a:gd name="T91" fmla="*/ 12566 h 2729"/>
              <a:gd name="T92" fmla="+- 0 15758 15437"/>
              <a:gd name="T93" fmla="*/ T92 w 4098"/>
              <a:gd name="T94" fmla="+- 0 12092 10096"/>
              <a:gd name="T95" fmla="*/ 12092 h 2729"/>
              <a:gd name="T96" fmla="+- 0 15849 15437"/>
              <a:gd name="T97" fmla="*/ T96 w 4098"/>
              <a:gd name="T98" fmla="+- 0 11886 10096"/>
              <a:gd name="T99" fmla="*/ 11886 h 2729"/>
              <a:gd name="T100" fmla="+- 0 15948 15437"/>
              <a:gd name="T101" fmla="*/ T100 w 4098"/>
              <a:gd name="T102" fmla="+- 0 11681 10096"/>
              <a:gd name="T103" fmla="*/ 11681 h 2729"/>
              <a:gd name="T104" fmla="+- 0 16058 15437"/>
              <a:gd name="T105" fmla="*/ T104 w 4098"/>
              <a:gd name="T106" fmla="+- 0 11480 10096"/>
              <a:gd name="T107" fmla="*/ 11480 h 2729"/>
              <a:gd name="T108" fmla="+- 0 16183 15437"/>
              <a:gd name="T109" fmla="*/ T108 w 4098"/>
              <a:gd name="T110" fmla="+- 0 11284 10096"/>
              <a:gd name="T111" fmla="*/ 11284 h 2729"/>
              <a:gd name="T112" fmla="+- 0 16325 15437"/>
              <a:gd name="T113" fmla="*/ T112 w 4098"/>
              <a:gd name="T114" fmla="+- 0 11096 10096"/>
              <a:gd name="T115" fmla="*/ 11096 h 2729"/>
              <a:gd name="T116" fmla="+- 0 16489 15437"/>
              <a:gd name="T117" fmla="*/ T116 w 4098"/>
              <a:gd name="T118" fmla="+- 0 10917 10096"/>
              <a:gd name="T119" fmla="*/ 10917 h 2729"/>
              <a:gd name="T120" fmla="+- 0 16677 15437"/>
              <a:gd name="T121" fmla="*/ T120 w 4098"/>
              <a:gd name="T122" fmla="+- 0 10751 10096"/>
              <a:gd name="T123" fmla="*/ 10751 h 2729"/>
              <a:gd name="T124" fmla="+- 0 16883 15437"/>
              <a:gd name="T125" fmla="*/ T124 w 4098"/>
              <a:gd name="T126" fmla="+- 0 10604 10096"/>
              <a:gd name="T127" fmla="*/ 10604 h 2729"/>
              <a:gd name="T128" fmla="+- 0 17096 15437"/>
              <a:gd name="T129" fmla="*/ T128 w 4098"/>
              <a:gd name="T130" fmla="+- 0 10488 10096"/>
              <a:gd name="T131" fmla="*/ 10488 h 2729"/>
              <a:gd name="T132" fmla="+- 0 17316 15437"/>
              <a:gd name="T133" fmla="*/ T132 w 4098"/>
              <a:gd name="T134" fmla="+- 0 10397 10096"/>
              <a:gd name="T135" fmla="*/ 10397 h 2729"/>
              <a:gd name="T136" fmla="+- 0 17541 15437"/>
              <a:gd name="T137" fmla="*/ T136 w 4098"/>
              <a:gd name="T138" fmla="+- 0 10327 10096"/>
              <a:gd name="T139" fmla="*/ 10327 h 2729"/>
              <a:gd name="T140" fmla="+- 0 17770 15437"/>
              <a:gd name="T141" fmla="*/ T140 w 4098"/>
              <a:gd name="T142" fmla="+- 0 10276 10096"/>
              <a:gd name="T143" fmla="*/ 10276 h 2729"/>
              <a:gd name="T144" fmla="+- 0 18000 15437"/>
              <a:gd name="T145" fmla="*/ T144 w 4098"/>
              <a:gd name="T146" fmla="+- 0 10240 10096"/>
              <a:gd name="T147" fmla="*/ 10240 h 2729"/>
              <a:gd name="T148" fmla="+- 0 18230 15437"/>
              <a:gd name="T149" fmla="*/ T148 w 4098"/>
              <a:gd name="T150" fmla="+- 0 10214 10096"/>
              <a:gd name="T151" fmla="*/ 10214 h 2729"/>
              <a:gd name="T152" fmla="+- 0 18460 15437"/>
              <a:gd name="T153" fmla="*/ T152 w 4098"/>
              <a:gd name="T154" fmla="+- 0 10196 10096"/>
              <a:gd name="T155" fmla="*/ 10196 h 2729"/>
              <a:gd name="T156" fmla="+- 0 18982 15437"/>
              <a:gd name="T157" fmla="*/ T156 w 4098"/>
              <a:gd name="T158" fmla="+- 0 10164 10096"/>
              <a:gd name="T159" fmla="*/ 10164 h 2729"/>
              <a:gd name="T160" fmla="+- 0 19196 15437"/>
              <a:gd name="T161" fmla="*/ T160 w 4098"/>
              <a:gd name="T162" fmla="+- 0 10145 10096"/>
              <a:gd name="T163" fmla="*/ 10145 h 2729"/>
              <a:gd name="T164" fmla="+- 0 19402 15437"/>
              <a:gd name="T165" fmla="*/ T164 w 4098"/>
              <a:gd name="T166" fmla="+- 0 10119 10096"/>
              <a:gd name="T167" fmla="*/ 10119 h 27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4098" h="2729">
                <a:moveTo>
                  <a:pt x="4097" y="0"/>
                </a:moveTo>
                <a:lnTo>
                  <a:pt x="4031" y="8"/>
                </a:lnTo>
                <a:lnTo>
                  <a:pt x="3964" y="15"/>
                </a:lnTo>
                <a:lnTo>
                  <a:pt x="3895" y="21"/>
                </a:lnTo>
                <a:lnTo>
                  <a:pt x="3826" y="25"/>
                </a:lnTo>
                <a:lnTo>
                  <a:pt x="3756" y="29"/>
                </a:lnTo>
                <a:lnTo>
                  <a:pt x="3685" y="31"/>
                </a:lnTo>
                <a:lnTo>
                  <a:pt x="3612" y="32"/>
                </a:lnTo>
                <a:lnTo>
                  <a:pt x="3540" y="33"/>
                </a:lnTo>
                <a:lnTo>
                  <a:pt x="3466" y="33"/>
                </a:lnTo>
                <a:lnTo>
                  <a:pt x="3091" y="31"/>
                </a:lnTo>
                <a:lnTo>
                  <a:pt x="3014" y="30"/>
                </a:lnTo>
                <a:lnTo>
                  <a:pt x="2938" y="31"/>
                </a:lnTo>
                <a:lnTo>
                  <a:pt x="2861" y="31"/>
                </a:lnTo>
                <a:lnTo>
                  <a:pt x="2784" y="33"/>
                </a:lnTo>
                <a:lnTo>
                  <a:pt x="2707" y="36"/>
                </a:lnTo>
                <a:lnTo>
                  <a:pt x="2630" y="39"/>
                </a:lnTo>
                <a:lnTo>
                  <a:pt x="2553" y="44"/>
                </a:lnTo>
                <a:lnTo>
                  <a:pt x="2476" y="50"/>
                </a:lnTo>
                <a:lnTo>
                  <a:pt x="2399" y="57"/>
                </a:lnTo>
                <a:lnTo>
                  <a:pt x="2322" y="66"/>
                </a:lnTo>
                <a:lnTo>
                  <a:pt x="2246" y="77"/>
                </a:lnTo>
                <a:lnTo>
                  <a:pt x="2170" y="89"/>
                </a:lnTo>
                <a:lnTo>
                  <a:pt x="2095" y="104"/>
                </a:lnTo>
                <a:lnTo>
                  <a:pt x="2020" y="121"/>
                </a:lnTo>
                <a:lnTo>
                  <a:pt x="1945" y="140"/>
                </a:lnTo>
                <a:lnTo>
                  <a:pt x="1872" y="161"/>
                </a:lnTo>
                <a:lnTo>
                  <a:pt x="1798" y="185"/>
                </a:lnTo>
                <a:lnTo>
                  <a:pt x="1726" y="212"/>
                </a:lnTo>
                <a:lnTo>
                  <a:pt x="1654" y="242"/>
                </a:lnTo>
                <a:lnTo>
                  <a:pt x="1583" y="275"/>
                </a:lnTo>
                <a:lnTo>
                  <a:pt x="1514" y="311"/>
                </a:lnTo>
                <a:lnTo>
                  <a:pt x="1445" y="350"/>
                </a:lnTo>
                <a:lnTo>
                  <a:pt x="1377" y="393"/>
                </a:lnTo>
                <a:lnTo>
                  <a:pt x="1310" y="439"/>
                </a:lnTo>
                <a:lnTo>
                  <a:pt x="1244" y="489"/>
                </a:lnTo>
                <a:lnTo>
                  <a:pt x="1180" y="543"/>
                </a:lnTo>
                <a:lnTo>
                  <a:pt x="1119" y="598"/>
                </a:lnTo>
                <a:lnTo>
                  <a:pt x="1060" y="655"/>
                </a:lnTo>
                <a:lnTo>
                  <a:pt x="1004" y="714"/>
                </a:lnTo>
                <a:lnTo>
                  <a:pt x="950" y="774"/>
                </a:lnTo>
                <a:lnTo>
                  <a:pt x="898" y="835"/>
                </a:lnTo>
                <a:lnTo>
                  <a:pt x="849" y="898"/>
                </a:lnTo>
                <a:lnTo>
                  <a:pt x="802" y="963"/>
                </a:lnTo>
                <a:lnTo>
                  <a:pt x="757" y="1028"/>
                </a:lnTo>
                <a:lnTo>
                  <a:pt x="713" y="1095"/>
                </a:lnTo>
                <a:lnTo>
                  <a:pt x="672" y="1163"/>
                </a:lnTo>
                <a:lnTo>
                  <a:pt x="632" y="1231"/>
                </a:lnTo>
                <a:lnTo>
                  <a:pt x="594" y="1301"/>
                </a:lnTo>
                <a:lnTo>
                  <a:pt x="557" y="1371"/>
                </a:lnTo>
                <a:lnTo>
                  <a:pt x="522" y="1442"/>
                </a:lnTo>
                <a:lnTo>
                  <a:pt x="488" y="1513"/>
                </a:lnTo>
                <a:lnTo>
                  <a:pt x="455" y="1585"/>
                </a:lnTo>
                <a:lnTo>
                  <a:pt x="423" y="1658"/>
                </a:lnTo>
                <a:lnTo>
                  <a:pt x="392" y="1730"/>
                </a:lnTo>
                <a:lnTo>
                  <a:pt x="362" y="1803"/>
                </a:lnTo>
                <a:lnTo>
                  <a:pt x="333" y="1876"/>
                </a:lnTo>
                <a:lnTo>
                  <a:pt x="304" y="1949"/>
                </a:lnTo>
                <a:lnTo>
                  <a:pt x="248" y="2095"/>
                </a:lnTo>
                <a:lnTo>
                  <a:pt x="139" y="2383"/>
                </a:lnTo>
                <a:lnTo>
                  <a:pt x="112" y="2453"/>
                </a:lnTo>
                <a:lnTo>
                  <a:pt x="85" y="2523"/>
                </a:lnTo>
                <a:lnTo>
                  <a:pt x="57" y="2593"/>
                </a:lnTo>
                <a:lnTo>
                  <a:pt x="29" y="2661"/>
                </a:lnTo>
                <a:lnTo>
                  <a:pt x="0" y="2728"/>
                </a:lnTo>
                <a:lnTo>
                  <a:pt x="31" y="2665"/>
                </a:lnTo>
                <a:lnTo>
                  <a:pt x="62" y="2601"/>
                </a:lnTo>
                <a:lnTo>
                  <a:pt x="91" y="2535"/>
                </a:lnTo>
                <a:lnTo>
                  <a:pt x="120" y="2470"/>
                </a:lnTo>
                <a:lnTo>
                  <a:pt x="149" y="2403"/>
                </a:lnTo>
                <a:lnTo>
                  <a:pt x="292" y="2064"/>
                </a:lnTo>
                <a:lnTo>
                  <a:pt x="321" y="1996"/>
                </a:lnTo>
                <a:lnTo>
                  <a:pt x="351" y="1927"/>
                </a:lnTo>
                <a:lnTo>
                  <a:pt x="381" y="1858"/>
                </a:lnTo>
                <a:lnTo>
                  <a:pt x="412" y="1790"/>
                </a:lnTo>
                <a:lnTo>
                  <a:pt x="444" y="1721"/>
                </a:lnTo>
                <a:lnTo>
                  <a:pt x="477" y="1653"/>
                </a:lnTo>
                <a:lnTo>
                  <a:pt x="511" y="1585"/>
                </a:lnTo>
                <a:lnTo>
                  <a:pt x="546" y="1518"/>
                </a:lnTo>
                <a:lnTo>
                  <a:pt x="583" y="1451"/>
                </a:lnTo>
                <a:lnTo>
                  <a:pt x="621" y="1384"/>
                </a:lnTo>
                <a:lnTo>
                  <a:pt x="661" y="1318"/>
                </a:lnTo>
                <a:lnTo>
                  <a:pt x="702" y="1253"/>
                </a:lnTo>
                <a:lnTo>
                  <a:pt x="746" y="1188"/>
                </a:lnTo>
                <a:lnTo>
                  <a:pt x="791" y="1125"/>
                </a:lnTo>
                <a:lnTo>
                  <a:pt x="838" y="1062"/>
                </a:lnTo>
                <a:lnTo>
                  <a:pt x="888" y="1000"/>
                </a:lnTo>
                <a:lnTo>
                  <a:pt x="940" y="939"/>
                </a:lnTo>
                <a:lnTo>
                  <a:pt x="994" y="880"/>
                </a:lnTo>
                <a:lnTo>
                  <a:pt x="1052" y="821"/>
                </a:lnTo>
                <a:lnTo>
                  <a:pt x="1111" y="764"/>
                </a:lnTo>
                <a:lnTo>
                  <a:pt x="1174" y="709"/>
                </a:lnTo>
                <a:lnTo>
                  <a:pt x="1240" y="655"/>
                </a:lnTo>
                <a:lnTo>
                  <a:pt x="1308" y="602"/>
                </a:lnTo>
                <a:lnTo>
                  <a:pt x="1377" y="553"/>
                </a:lnTo>
                <a:lnTo>
                  <a:pt x="1446" y="508"/>
                </a:lnTo>
                <a:lnTo>
                  <a:pt x="1516" y="467"/>
                </a:lnTo>
                <a:lnTo>
                  <a:pt x="1588" y="428"/>
                </a:lnTo>
                <a:lnTo>
                  <a:pt x="1659" y="392"/>
                </a:lnTo>
                <a:lnTo>
                  <a:pt x="1732" y="359"/>
                </a:lnTo>
                <a:lnTo>
                  <a:pt x="1805" y="329"/>
                </a:lnTo>
                <a:lnTo>
                  <a:pt x="1879" y="301"/>
                </a:lnTo>
                <a:lnTo>
                  <a:pt x="1954" y="275"/>
                </a:lnTo>
                <a:lnTo>
                  <a:pt x="2029" y="252"/>
                </a:lnTo>
                <a:lnTo>
                  <a:pt x="2104" y="231"/>
                </a:lnTo>
                <a:lnTo>
                  <a:pt x="2180" y="212"/>
                </a:lnTo>
                <a:lnTo>
                  <a:pt x="2256" y="195"/>
                </a:lnTo>
                <a:lnTo>
                  <a:pt x="2333" y="180"/>
                </a:lnTo>
                <a:lnTo>
                  <a:pt x="2409" y="167"/>
                </a:lnTo>
                <a:lnTo>
                  <a:pt x="2486" y="154"/>
                </a:lnTo>
                <a:lnTo>
                  <a:pt x="2563" y="144"/>
                </a:lnTo>
                <a:lnTo>
                  <a:pt x="2640" y="134"/>
                </a:lnTo>
                <a:lnTo>
                  <a:pt x="2717" y="126"/>
                </a:lnTo>
                <a:lnTo>
                  <a:pt x="2793" y="118"/>
                </a:lnTo>
                <a:lnTo>
                  <a:pt x="2870" y="111"/>
                </a:lnTo>
                <a:lnTo>
                  <a:pt x="2946" y="106"/>
                </a:lnTo>
                <a:lnTo>
                  <a:pt x="3023" y="100"/>
                </a:lnTo>
                <a:lnTo>
                  <a:pt x="3174" y="91"/>
                </a:lnTo>
                <a:lnTo>
                  <a:pt x="3398" y="77"/>
                </a:lnTo>
                <a:lnTo>
                  <a:pt x="3545" y="68"/>
                </a:lnTo>
                <a:lnTo>
                  <a:pt x="3617" y="62"/>
                </a:lnTo>
                <a:lnTo>
                  <a:pt x="3688" y="56"/>
                </a:lnTo>
                <a:lnTo>
                  <a:pt x="3759" y="49"/>
                </a:lnTo>
                <a:lnTo>
                  <a:pt x="3828" y="42"/>
                </a:lnTo>
                <a:lnTo>
                  <a:pt x="3897" y="33"/>
                </a:lnTo>
                <a:lnTo>
                  <a:pt x="3965" y="23"/>
                </a:lnTo>
                <a:lnTo>
                  <a:pt x="4032" y="12"/>
                </a:lnTo>
                <a:lnTo>
                  <a:pt x="4097" y="0"/>
                </a:lnTo>
                <a:close/>
              </a:path>
            </a:pathLst>
          </a:custGeom>
          <a:solidFill>
            <a:srgbClr val="B20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F8E10B-60DF-4C59-8903-F923455A352D}"/>
              </a:ext>
            </a:extLst>
          </p:cNvPr>
          <p:cNvSpPr txBox="1"/>
          <p:nvPr/>
        </p:nvSpPr>
        <p:spPr>
          <a:xfrm>
            <a:off x="189682" y="6472269"/>
            <a:ext cx="6367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Vereinbaren Sie ein unverbindliches Beratungsgespräch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BEA5F8-488E-4F1D-9DC7-427991D552E9}"/>
              </a:ext>
            </a:extLst>
          </p:cNvPr>
          <p:cNvSpPr txBox="1"/>
          <p:nvPr/>
        </p:nvSpPr>
        <p:spPr>
          <a:xfrm>
            <a:off x="189682" y="203007"/>
            <a:ext cx="931391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 Dienstleistungsangebot der OST Ostschweizer Fachhochschule</a:t>
            </a:r>
          </a:p>
          <a:p>
            <a:endParaRPr lang="de-CH" sz="3600" b="1" dirty="0"/>
          </a:p>
          <a:p>
            <a:r>
              <a:rPr lang="de-CH" sz="2800" b="1" dirty="0"/>
              <a:t>Nachhaltigkeitsstrategie entwickeln</a:t>
            </a:r>
          </a:p>
          <a:p>
            <a:r>
              <a:rPr lang="de-CH" sz="3200" dirty="0">
                <a:solidFill>
                  <a:srgbClr val="D72864"/>
                </a:solidFill>
              </a:rPr>
              <a:t>und wie wir Sie dabei unterstützen</a:t>
            </a:r>
            <a:br>
              <a:rPr lang="de-CH" sz="1000" dirty="0">
                <a:solidFill>
                  <a:srgbClr val="D72864"/>
                </a:solidFill>
              </a:rPr>
            </a:br>
            <a:br>
              <a:rPr lang="de-CH" sz="1000" dirty="0">
                <a:solidFill>
                  <a:srgbClr val="D72864"/>
                </a:solidFill>
              </a:rPr>
            </a:br>
            <a:br>
              <a:rPr lang="de-CH" sz="1000" dirty="0">
                <a:solidFill>
                  <a:srgbClr val="D72864"/>
                </a:solidFill>
              </a:rPr>
            </a:br>
            <a:r>
              <a:rPr lang="de-CH" dirty="0"/>
              <a:t>Nachhaltige Entwicklung ist ohne eine </a:t>
            </a:r>
          </a:p>
          <a:p>
            <a:r>
              <a:rPr lang="de-CH" dirty="0"/>
              <a:t>nachhaltige Entwicklung von </a:t>
            </a:r>
            <a:br>
              <a:rPr lang="de-CH" dirty="0"/>
            </a:br>
            <a:r>
              <a:rPr lang="de-CH" dirty="0"/>
              <a:t>Unternehmen undenkbar.</a:t>
            </a:r>
          </a:p>
          <a:p>
            <a:endParaRPr lang="de-CH" dirty="0"/>
          </a:p>
          <a:p>
            <a:r>
              <a:rPr lang="de-CH" dirty="0"/>
              <a:t>Was also bedeutet Nachhaltigkeit</a:t>
            </a:r>
            <a:br>
              <a:rPr lang="de-CH" dirty="0"/>
            </a:br>
            <a:r>
              <a:rPr lang="de-CH" dirty="0"/>
              <a:t>bei Ihnen und wie bündeln Sie </a:t>
            </a:r>
            <a:br>
              <a:rPr lang="de-CH" dirty="0"/>
            </a:br>
            <a:r>
              <a:rPr lang="de-CH" dirty="0"/>
              <a:t>Ihre zukünftigen Ressourcen?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>
              <a:solidFill>
                <a:srgbClr val="D72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Ost präsentiert Logo und Videoclip | sg.ch">
            <a:extLst>
              <a:ext uri="{FF2B5EF4-FFF2-40B4-BE49-F238E27FC236}">
                <a16:creationId xmlns:a16="http://schemas.microsoft.com/office/drawing/2014/main" id="{5A46CEF8-4B0F-40D0-A5E3-E502666A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05" y="532552"/>
            <a:ext cx="4384690" cy="15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EF744040-BB14-4652-9D69-462768619597}"/>
              </a:ext>
            </a:extLst>
          </p:cNvPr>
          <p:cNvSpPr txBox="1"/>
          <p:nvPr/>
        </p:nvSpPr>
        <p:spPr>
          <a:xfrm>
            <a:off x="348873" y="194681"/>
            <a:ext cx="6766477" cy="66018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3200" b="1" dirty="0"/>
              <a:t>Bauen Sie Ihr Geschäftsfeld im Bereich Nachhaltigkeit aus</a:t>
            </a:r>
          </a:p>
          <a:p>
            <a:br>
              <a:rPr lang="de-CH" sz="1600" b="1" dirty="0">
                <a:solidFill>
                  <a:srgbClr val="D72864"/>
                </a:solidFill>
              </a:rPr>
            </a:br>
            <a:r>
              <a:rPr lang="de-CH" dirty="0"/>
              <a:t>Welche strategischen </a:t>
            </a:r>
            <a:r>
              <a:rPr lang="de-CH" b="1" dirty="0">
                <a:solidFill>
                  <a:srgbClr val="D72864"/>
                </a:solidFill>
              </a:rPr>
              <a:t>Gelegenheiten </a:t>
            </a:r>
            <a:r>
              <a:rPr lang="de-CH" dirty="0"/>
              <a:t>bieten sich uns im Bereich der Nachhaltigkeit, und wie können wir eine </a:t>
            </a:r>
            <a:r>
              <a:rPr lang="de-CH" b="1" dirty="0">
                <a:solidFill>
                  <a:srgbClr val="D72864"/>
                </a:solidFill>
              </a:rPr>
              <a:t>Nachhaltigkeitsstrategie </a:t>
            </a:r>
            <a:r>
              <a:rPr lang="de-CH" dirty="0"/>
              <a:t>mit Nachhaltigkeitsverpflichtungen und</a:t>
            </a:r>
            <a:r>
              <a:rPr lang="de-CH" b="1" dirty="0">
                <a:solidFill>
                  <a:srgbClr val="D72864"/>
                </a:solidFill>
              </a:rPr>
              <a:t> Best Practices </a:t>
            </a:r>
            <a:r>
              <a:rPr lang="de-CH" dirty="0"/>
              <a:t>der Branche </a:t>
            </a:r>
            <a:r>
              <a:rPr lang="de-CH" b="1" dirty="0">
                <a:solidFill>
                  <a:srgbClr val="D72864"/>
                </a:solidFill>
              </a:rPr>
              <a:t>vereinbaren?</a:t>
            </a:r>
          </a:p>
          <a:p>
            <a:endParaRPr lang="de-CH" dirty="0"/>
          </a:p>
          <a:p>
            <a:pPr lvl="0" algn="just">
              <a:buClr>
                <a:schemeClr val="tx1"/>
              </a:buClr>
              <a:buSzPts val="1000"/>
              <a:tabLst>
                <a:tab pos="568960" algn="l"/>
                <a:tab pos="569595" algn="l"/>
              </a:tabLst>
            </a:pPr>
            <a:r>
              <a:rPr lang="de-CH" b="1" dirty="0">
                <a:solidFill>
                  <a:srgbClr val="D72864"/>
                </a:solidFill>
                <a:ea typeface="Gadugi" panose="020B0502040204020203" pitchFamily="34" charset="0"/>
                <a:cs typeface="Gadugi" panose="020B0502040204020203" pitchFamily="34" charset="0"/>
              </a:rPr>
              <a:t>Folgende Fragestellungen können wir in Zusammenarbeit dabei bearbeiten</a:t>
            </a:r>
            <a:r>
              <a:rPr lang="de-CH" dirty="0">
                <a:effectLst/>
                <a:ea typeface="Gadugi" panose="020B0502040204020203" pitchFamily="34" charset="0"/>
                <a:cs typeface="Gadugi" panose="020B0502040204020203" pitchFamily="34" charset="0"/>
              </a:rPr>
              <a:t>: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Was könnten relevante </a:t>
            </a:r>
            <a:r>
              <a:rPr lang="de-CH" b="1" dirty="0">
                <a:solidFill>
                  <a:srgbClr val="D72864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strategische Geschäftsfelder </a:t>
            </a:r>
            <a:r>
              <a:rPr lang="de-CH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im Bereich Nachhaltigkeit sein?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Wie steigere ich meine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interne und externe Wirksamkeit </a:t>
            </a: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und Rendite im Bereich Nachhaltigkeit?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Welche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KPIs</a:t>
            </a: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 im Bereich Nachhaltigkeit sind adäquat für mich und wie lassen sich diese am besten steuern?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Wie entwickle und optimiere ich meine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Nachhaltigkeitsberichterstattung?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endParaRPr lang="de-CH" sz="160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de-CH" sz="1600" dirty="0">
              <a:effectLst/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lvl="0" algn="just">
              <a:buClr>
                <a:schemeClr val="tx1"/>
              </a:buClr>
              <a:buSzPts val="1000"/>
              <a:tabLst>
                <a:tab pos="568960" algn="l"/>
                <a:tab pos="569595" algn="l"/>
              </a:tabLst>
            </a:pPr>
            <a:endParaRPr lang="de-CH" sz="1600" dirty="0">
              <a:solidFill>
                <a:srgbClr val="D72864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BA90ED5-FE1A-4ED6-9259-DACE867F97F7}"/>
              </a:ext>
            </a:extLst>
          </p:cNvPr>
          <p:cNvSpPr/>
          <p:nvPr/>
        </p:nvSpPr>
        <p:spPr>
          <a:xfrm>
            <a:off x="10938373" y="3024160"/>
            <a:ext cx="1099407" cy="1261743"/>
          </a:xfrm>
          <a:prstGeom prst="ellipse">
            <a:avLst/>
          </a:prstGeom>
          <a:solidFill>
            <a:srgbClr val="D7286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72FA0A7-40B6-4E9D-8F53-6A718F40C8F3}"/>
              </a:ext>
            </a:extLst>
          </p:cNvPr>
          <p:cNvSpPr/>
          <p:nvPr/>
        </p:nvSpPr>
        <p:spPr>
          <a:xfrm>
            <a:off x="7400288" y="2492767"/>
            <a:ext cx="1099407" cy="2068494"/>
          </a:xfrm>
          <a:prstGeom prst="ellipse">
            <a:avLst/>
          </a:prstGeom>
          <a:solidFill>
            <a:srgbClr val="D72864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E061624-60B5-4A62-BBA7-A8133C569FF5}"/>
              </a:ext>
            </a:extLst>
          </p:cNvPr>
          <p:cNvSpPr/>
          <p:nvPr/>
        </p:nvSpPr>
        <p:spPr>
          <a:xfrm>
            <a:off x="9204582" y="2766749"/>
            <a:ext cx="1099407" cy="1645551"/>
          </a:xfrm>
          <a:prstGeom prst="ellipse">
            <a:avLst/>
          </a:prstGeom>
          <a:solidFill>
            <a:srgbClr val="D7286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A98A92C-52AB-4BD5-8F32-95C02AC1078A}"/>
              </a:ext>
            </a:extLst>
          </p:cNvPr>
          <p:cNvCxnSpPr>
            <a:cxnSpLocks/>
            <a:stCxn id="16" idx="0"/>
            <a:endCxn id="14" idx="0"/>
          </p:cNvCxnSpPr>
          <p:nvPr/>
        </p:nvCxnSpPr>
        <p:spPr>
          <a:xfrm>
            <a:off x="7949992" y="2492767"/>
            <a:ext cx="3538085" cy="5313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B6B5BCB1-B3CB-4CDA-A443-0AD8497391DC}"/>
              </a:ext>
            </a:extLst>
          </p:cNvPr>
          <p:cNvCxnSpPr>
            <a:cxnSpLocks/>
            <a:stCxn id="16" idx="4"/>
            <a:endCxn id="14" idx="4"/>
          </p:cNvCxnSpPr>
          <p:nvPr/>
        </p:nvCxnSpPr>
        <p:spPr>
          <a:xfrm flipV="1">
            <a:off x="7949992" y="4285903"/>
            <a:ext cx="3538085" cy="2753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4ED63EE-05E0-4458-8043-00B50D835F1D}"/>
              </a:ext>
            </a:extLst>
          </p:cNvPr>
          <p:cNvSpPr txBox="1"/>
          <p:nvPr/>
        </p:nvSpPr>
        <p:spPr>
          <a:xfrm>
            <a:off x="7452927" y="3362283"/>
            <a:ext cx="100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Analyse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EE685C2-9E41-4C45-BFF4-8E98C3E9E892}"/>
              </a:ext>
            </a:extLst>
          </p:cNvPr>
          <p:cNvSpPr txBox="1"/>
          <p:nvPr/>
        </p:nvSpPr>
        <p:spPr>
          <a:xfrm>
            <a:off x="9171647" y="3214834"/>
            <a:ext cx="122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Stoss-richtungen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9CFA9E3-5537-4349-AC71-86C53097B1B0}"/>
              </a:ext>
            </a:extLst>
          </p:cNvPr>
          <p:cNvSpPr txBox="1"/>
          <p:nvPr/>
        </p:nvSpPr>
        <p:spPr>
          <a:xfrm>
            <a:off x="10938868" y="3319752"/>
            <a:ext cx="115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Strategie-konzept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2AE9E1D-4679-4269-93CE-3A74D3888A1F}"/>
              </a:ext>
            </a:extLst>
          </p:cNvPr>
          <p:cNvSpPr/>
          <p:nvPr/>
        </p:nvSpPr>
        <p:spPr>
          <a:xfrm>
            <a:off x="7570091" y="5034325"/>
            <a:ext cx="4087906" cy="245792"/>
          </a:xfrm>
          <a:prstGeom prst="rect">
            <a:avLst/>
          </a:prstGeom>
          <a:solidFill>
            <a:srgbClr val="D7286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02CDA4-CB3D-44C5-8588-DACCE12BCD60}"/>
              </a:ext>
            </a:extLst>
          </p:cNvPr>
          <p:cNvSpPr/>
          <p:nvPr/>
        </p:nvSpPr>
        <p:spPr>
          <a:xfrm rot="16200000">
            <a:off x="9995954" y="4970536"/>
            <a:ext cx="616069" cy="290025"/>
          </a:xfrm>
          <a:prstGeom prst="rect">
            <a:avLst/>
          </a:prstGeom>
          <a:solidFill>
            <a:srgbClr val="D7286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18BDD1-5F01-4248-8497-D2AB49229319}"/>
              </a:ext>
            </a:extLst>
          </p:cNvPr>
          <p:cNvSpPr txBox="1"/>
          <p:nvPr/>
        </p:nvSpPr>
        <p:spPr>
          <a:xfrm>
            <a:off x="7385912" y="4676628"/>
            <a:ext cx="100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intern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F13B083-6F5C-48E0-A84E-212B731F938B}"/>
              </a:ext>
            </a:extLst>
          </p:cNvPr>
          <p:cNvSpPr txBox="1"/>
          <p:nvPr/>
        </p:nvSpPr>
        <p:spPr>
          <a:xfrm>
            <a:off x="10846372" y="4664993"/>
            <a:ext cx="100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extern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CE50A9E-0B06-48DE-8BFB-085CD0DBE6F1}"/>
              </a:ext>
            </a:extLst>
          </p:cNvPr>
          <p:cNvCxnSpPr>
            <a:cxnSpLocks/>
          </p:cNvCxnSpPr>
          <p:nvPr/>
        </p:nvCxnSpPr>
        <p:spPr>
          <a:xfrm flipV="1">
            <a:off x="8299284" y="4843842"/>
            <a:ext cx="1684731" cy="17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08117CC-600D-40B9-B3BA-A6460F5AACCB}"/>
              </a:ext>
            </a:extLst>
          </p:cNvPr>
          <p:cNvCxnSpPr>
            <a:cxnSpLocks/>
          </p:cNvCxnSpPr>
          <p:nvPr/>
        </p:nvCxnSpPr>
        <p:spPr>
          <a:xfrm flipH="1">
            <a:off x="10574510" y="4849659"/>
            <a:ext cx="397371" cy="2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BB24E6AE-4C8C-43F9-ADEF-A383D1602A62}"/>
              </a:ext>
            </a:extLst>
          </p:cNvPr>
          <p:cNvSpPr txBox="1"/>
          <p:nvPr/>
        </p:nvSpPr>
        <p:spPr>
          <a:xfrm>
            <a:off x="7336240" y="303107"/>
            <a:ext cx="4008183" cy="40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760"/>
            <a:r>
              <a:rPr lang="de-CH" sz="2000" b="1" dirty="0">
                <a:effectLst/>
                <a:ea typeface="Gadugi" panose="020B0502040204020203" pitchFamily="34" charset="0"/>
                <a:cs typeface="Gadugi" panose="020B0502040204020203" pitchFamily="34" charset="0"/>
              </a:rPr>
              <a:t>Eine Initiative der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DC849CE-63DE-4E42-92E9-7375C4A8DF7C}"/>
              </a:ext>
            </a:extLst>
          </p:cNvPr>
          <p:cNvSpPr txBox="1"/>
          <p:nvPr/>
        </p:nvSpPr>
        <p:spPr>
          <a:xfrm>
            <a:off x="7377337" y="2032798"/>
            <a:ext cx="3873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760"/>
            <a:r>
              <a:rPr lang="de-CH" sz="2000" b="1" dirty="0">
                <a:effectLst/>
                <a:ea typeface="Gadugi" panose="020B0502040204020203" pitchFamily="34" charset="0"/>
                <a:cs typeface="Gadugi" panose="020B0502040204020203" pitchFamily="34" charset="0"/>
              </a:rPr>
              <a:t>Strategieentwicklung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5A0E11E-19D0-4923-8895-C9D2A1932B52}"/>
              </a:ext>
            </a:extLst>
          </p:cNvPr>
          <p:cNvSpPr txBox="1"/>
          <p:nvPr/>
        </p:nvSpPr>
        <p:spPr>
          <a:xfrm>
            <a:off x="669596" y="6454556"/>
            <a:ext cx="11173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OST – Ostschweizer Fachhochschule  IOL Institut für Organisation &amp; Leadership </a:t>
            </a:r>
            <a:r>
              <a:rPr lang="de-DE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Rosenbergstrasse</a:t>
            </a:r>
            <a:r>
              <a:rPr lang="de-D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59</a:t>
            </a:r>
            <a:r>
              <a:rPr lang="de-CH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9001 </a:t>
            </a:r>
            <a:r>
              <a:rPr lang="de-DE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St.Gallen</a:t>
            </a:r>
            <a:r>
              <a:rPr lang="de-CH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www.ost.ch/iol</a:t>
            </a:r>
            <a:endParaRPr lang="de-CH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3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>
            <a:extLst>
              <a:ext uri="{FF2B5EF4-FFF2-40B4-BE49-F238E27FC236}">
                <a16:creationId xmlns:a16="http://schemas.microsoft.com/office/drawing/2014/main" id="{EF744040-BB14-4652-9D69-462768619597}"/>
              </a:ext>
            </a:extLst>
          </p:cNvPr>
          <p:cNvSpPr txBox="1"/>
          <p:nvPr/>
        </p:nvSpPr>
        <p:spPr>
          <a:xfrm>
            <a:off x="348873" y="194681"/>
            <a:ext cx="7702349" cy="72173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3200" b="1" dirty="0"/>
              <a:t>Ihr Weg zur Nachhaltigkeit </a:t>
            </a:r>
          </a:p>
          <a:p>
            <a:r>
              <a:rPr lang="de-CH" sz="3200" b="1" dirty="0"/>
              <a:t>startet hier</a:t>
            </a:r>
          </a:p>
          <a:p>
            <a:br>
              <a:rPr lang="de-CH" sz="1600" b="1" dirty="0">
                <a:solidFill>
                  <a:srgbClr val="D72864"/>
                </a:solidFill>
              </a:rPr>
            </a:br>
            <a:r>
              <a:rPr lang="de-CH" b="1" dirty="0">
                <a:solidFill>
                  <a:srgbClr val="D72864"/>
                </a:solidFill>
              </a:rPr>
              <a:t>Gemeinsam </a:t>
            </a:r>
            <a:r>
              <a:rPr lang="de-CH" dirty="0"/>
              <a:t>mit Ihnen </a:t>
            </a:r>
            <a:r>
              <a:rPr lang="de-CH" b="1" dirty="0">
                <a:solidFill>
                  <a:srgbClr val="D72864"/>
                </a:solidFill>
              </a:rPr>
              <a:t>entwickeln </a:t>
            </a:r>
            <a:r>
              <a:rPr lang="de-CH" dirty="0"/>
              <a:t>wir eine </a:t>
            </a:r>
            <a:r>
              <a:rPr lang="de-CH" b="1" dirty="0">
                <a:solidFill>
                  <a:srgbClr val="D72864"/>
                </a:solidFill>
              </a:rPr>
              <a:t>Nachhaltigkeitsstrategie </a:t>
            </a:r>
            <a:r>
              <a:rPr lang="de-CH" dirty="0"/>
              <a:t>und überprüfen kritisch den </a:t>
            </a:r>
            <a:r>
              <a:rPr lang="de-CH" b="1" dirty="0">
                <a:solidFill>
                  <a:srgbClr val="D72864"/>
                </a:solidFill>
              </a:rPr>
              <a:t>strategischen Fit </a:t>
            </a:r>
            <a:r>
              <a:rPr lang="de-CH" dirty="0"/>
              <a:t>und finden geeignete </a:t>
            </a:r>
            <a:r>
              <a:rPr lang="de-CH" b="1" dirty="0" err="1">
                <a:solidFill>
                  <a:srgbClr val="D72864"/>
                </a:solidFill>
              </a:rPr>
              <a:t>Operationalisierungsmassnahmen</a:t>
            </a:r>
            <a:r>
              <a:rPr lang="de-CH" b="1" dirty="0">
                <a:solidFill>
                  <a:srgbClr val="D72864"/>
                </a:solidFill>
              </a:rPr>
              <a:t>.</a:t>
            </a:r>
          </a:p>
          <a:p>
            <a:endParaRPr lang="de-CH" b="1" dirty="0">
              <a:solidFill>
                <a:srgbClr val="D72864"/>
              </a:solidFill>
            </a:endParaRPr>
          </a:p>
          <a:p>
            <a:r>
              <a:rPr lang="de-CH" b="1" dirty="0">
                <a:solidFill>
                  <a:srgbClr val="D72864"/>
                </a:solidFill>
              </a:rPr>
              <a:t>Unsere Leistungen im Kern: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Workshops zur Identifizierung von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strategischen Geschäftsfeldern</a:t>
            </a:r>
            <a:endParaRPr lang="de-CH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Moderation zur Formulierung und Unterstützung bei der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Nachhaltigkeitsstrategie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Workshops zur Definition von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Nachhaltigkeits-KPIs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Beratung und Durchführung von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Nachhaltigkeitsanalysen</a:t>
            </a: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Begleitung bei der der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Strategie-Umsetzung und Kommunikation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endParaRPr lang="de-CH" dirty="0"/>
          </a:p>
          <a:p>
            <a:r>
              <a:rPr lang="de-CH" b="1" dirty="0">
                <a:solidFill>
                  <a:srgbClr val="D72864"/>
                </a:solidFill>
              </a:rPr>
              <a:t>Ihr Nutzen: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Individuelle Lösungen </a:t>
            </a: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auf Augenhöhe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Keine Konzepte für die Schublade</a:t>
            </a:r>
          </a:p>
          <a:p>
            <a:pPr marL="342900" indent="-342900">
              <a:spcBef>
                <a:spcPts val="590"/>
              </a:spcBef>
              <a:buSzPts val="1000"/>
              <a:buFont typeface="Symbol" panose="05050102010706020507" pitchFamily="18" charset="2"/>
              <a:buChar char=""/>
              <a:tabLst>
                <a:tab pos="568960" algn="l"/>
                <a:tab pos="569595" algn="l"/>
              </a:tabLst>
            </a:pPr>
            <a:r>
              <a:rPr lang="de-CH" dirty="0">
                <a:ea typeface="Symbol" panose="05050102010706020507" pitchFamily="18" charset="2"/>
                <a:cs typeface="Symbol" panose="05050102010706020507" pitchFamily="18" charset="2"/>
              </a:rPr>
              <a:t>Zugang zu wissenschaftlicher Expertise und dem 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State-</a:t>
            </a:r>
            <a:r>
              <a:rPr lang="de-CH" b="1" dirty="0" err="1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de-CH" b="1" dirty="0" err="1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de-CH" b="1" dirty="0">
                <a:solidFill>
                  <a:srgbClr val="D72864"/>
                </a:solidFill>
                <a:ea typeface="Symbol" panose="05050102010706020507" pitchFamily="18" charset="2"/>
                <a:cs typeface="Symbol" panose="05050102010706020507" pitchFamily="18" charset="2"/>
              </a:rPr>
              <a:t>-Art</a:t>
            </a:r>
          </a:p>
          <a:p>
            <a:endParaRPr lang="de-CH" dirty="0"/>
          </a:p>
          <a:p>
            <a:endParaRPr lang="de-CH" sz="1600" dirty="0">
              <a:effectLst/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lvl="0" algn="just">
              <a:buClr>
                <a:schemeClr val="tx1"/>
              </a:buClr>
              <a:buSzPts val="1000"/>
              <a:tabLst>
                <a:tab pos="568960" algn="l"/>
                <a:tab pos="569595" algn="l"/>
              </a:tabLst>
            </a:pPr>
            <a:endParaRPr lang="de-CH" sz="1600" dirty="0">
              <a:solidFill>
                <a:srgbClr val="D72864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66C3C29-1C82-4E26-A7A1-27A4A4017739}"/>
              </a:ext>
            </a:extLst>
          </p:cNvPr>
          <p:cNvSpPr txBox="1"/>
          <p:nvPr/>
        </p:nvSpPr>
        <p:spPr>
          <a:xfrm>
            <a:off x="7865480" y="2679143"/>
            <a:ext cx="2163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CH" sz="1200" dirty="0"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de-CH" sz="160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Dr. Michael Gino </a:t>
            </a:r>
            <a:r>
              <a:rPr lang="de-CH" sz="1600" spc="-2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Kraft</a:t>
            </a:r>
          </a:p>
          <a:p>
            <a:r>
              <a:rPr lang="de-CH" sz="1600" spc="-2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Dozent &amp; Leitung</a:t>
            </a:r>
          </a:p>
          <a:p>
            <a:r>
              <a:rPr lang="de-CH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  <a:hlinkClick r:id="rId3"/>
              </a:rPr>
              <a:t>michael.kraft@ost.ch</a:t>
            </a:r>
            <a:r>
              <a:rPr lang="de-CH" sz="1600" spc="-2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endParaRPr lang="de-CH" sz="1600" dirty="0"/>
          </a:p>
        </p:txBody>
      </p:sp>
      <p:pic>
        <p:nvPicPr>
          <p:cNvPr id="34" name="Grafik 33" descr="Ein Bild, das Person, Mann, Wand, Kleidung enthält.&#10;&#10;Automatisch generierte Beschreibung">
            <a:extLst>
              <a:ext uri="{FF2B5EF4-FFF2-40B4-BE49-F238E27FC236}">
                <a16:creationId xmlns:a16="http://schemas.microsoft.com/office/drawing/2014/main" id="{84A677DE-BE2B-4177-AF7A-615E5914F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63" y="735067"/>
            <a:ext cx="1674067" cy="2004079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F02A66F2-5ABA-401C-A574-EC8136E4917F}"/>
              </a:ext>
            </a:extLst>
          </p:cNvPr>
          <p:cNvSpPr txBox="1"/>
          <p:nvPr/>
        </p:nvSpPr>
        <p:spPr>
          <a:xfrm>
            <a:off x="7746396" y="317013"/>
            <a:ext cx="3873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760"/>
            <a:r>
              <a:rPr lang="de-CH" sz="2000" b="1" dirty="0">
                <a:effectLst/>
                <a:ea typeface="Gadugi" panose="020B0502040204020203" pitchFamily="34" charset="0"/>
                <a:cs typeface="Gadugi" panose="020B0502040204020203" pitchFamily="34" charset="0"/>
              </a:rPr>
              <a:t>Rückfragen und Kontakt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DB718D9-F835-4BE6-91D1-7454BB709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049" y="715386"/>
            <a:ext cx="1416207" cy="203519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892F4CE7-4760-433D-B884-8B2863033ADD}"/>
              </a:ext>
            </a:extLst>
          </p:cNvPr>
          <p:cNvSpPr txBox="1"/>
          <p:nvPr/>
        </p:nvSpPr>
        <p:spPr>
          <a:xfrm>
            <a:off x="10028740" y="2667713"/>
            <a:ext cx="2163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CH" sz="1200" dirty="0"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de-CH" sz="160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Daniel Jordan</a:t>
            </a:r>
            <a:endParaRPr lang="de-CH" sz="1600" spc="-20" dirty="0">
              <a:effectLst/>
              <a:latin typeface="Calibri" panose="020F0502020204030204" pitchFamily="34" charset="0"/>
              <a:ea typeface="Gadugi" panose="020B0502040204020203" pitchFamily="34" charset="0"/>
              <a:cs typeface="Gadugi" panose="020B0502040204020203" pitchFamily="34" charset="0"/>
            </a:endParaRPr>
          </a:p>
          <a:p>
            <a:r>
              <a:rPr lang="de-CH" sz="1600" spc="-2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Projektleitung</a:t>
            </a:r>
          </a:p>
          <a:p>
            <a:r>
              <a:rPr lang="de-CH" sz="1600" u="sng" dirty="0">
                <a:solidFill>
                  <a:srgbClr val="0000FF"/>
                </a:solidFill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  <a:hlinkClick r:id="rId3"/>
              </a:rPr>
              <a:t>daniel.jordan</a:t>
            </a:r>
            <a:r>
              <a:rPr lang="de-CH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  <a:hlinkClick r:id="rId3"/>
              </a:rPr>
              <a:t>@ost.ch</a:t>
            </a:r>
            <a:r>
              <a:rPr lang="de-CH" sz="1600" spc="-20" dirty="0">
                <a:effectLst/>
                <a:latin typeface="Calibri" panose="020F0502020204030204" pitchFamily="34" charset="0"/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endParaRPr lang="de-CH" sz="16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92EC2BD-ED9A-4907-822A-58C2E3328BB8}"/>
              </a:ext>
            </a:extLst>
          </p:cNvPr>
          <p:cNvSpPr txBox="1"/>
          <p:nvPr/>
        </p:nvSpPr>
        <p:spPr>
          <a:xfrm>
            <a:off x="7846738" y="3845241"/>
            <a:ext cx="39776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M</a:t>
            </a:r>
            <a:r>
              <a:rPr lang="de-CH" sz="1800" b="1" dirty="0"/>
              <a:t>ehr über IOL als Ihr persönlicher Impulsgeber und Sparringspartner erfahren Sie auf:</a:t>
            </a:r>
          </a:p>
          <a:p>
            <a:r>
              <a:rPr lang="de-CH" sz="1800" dirty="0">
                <a:hlinkClick r:id="rId6"/>
              </a:rPr>
              <a:t>Kompetenzzentrum Qualität &amp; Nachhaltigkeit | OST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52828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B99EF712523040B2150D46D1345B44" ma:contentTypeVersion="7" ma:contentTypeDescription="Ein neues Dokument erstellen." ma:contentTypeScope="" ma:versionID="fc6d9a499a2d4bd1022a27971309e766">
  <xsd:schema xmlns:xsd="http://www.w3.org/2001/XMLSchema" xmlns:xs="http://www.w3.org/2001/XMLSchema" xmlns:p="http://schemas.microsoft.com/office/2006/metadata/properties" xmlns:ns2="1a3631cd-9517-43d2-b259-2e0392df0358" targetNamespace="http://schemas.microsoft.com/office/2006/metadata/properties" ma:root="true" ma:fieldsID="bb715978bf689939147cfad38b24954a" ns2:_="">
    <xsd:import namespace="1a3631cd-9517-43d2-b259-2e0392df03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631cd-9517-43d2-b259-2e0392df0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2AD291-3A0F-4275-B1D0-49B5D76FEA6B}">
  <ds:schemaRefs>
    <ds:schemaRef ds:uri="1a3631cd-9517-43d2-b259-2e0392df03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4CC0A8-85C3-48D1-B136-57A8AD585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BFD98E-261C-4970-B242-CC8D9DE8A1FD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a3631cd-9517-43d2-b259-2e0392df03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Breitbild</PresentationFormat>
  <Paragraphs>58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Gino Kraft</dc:creator>
  <cp:lastModifiedBy>Sandro Alig</cp:lastModifiedBy>
  <cp:revision>19</cp:revision>
  <dcterms:created xsi:type="dcterms:W3CDTF">2022-05-04T07:02:12Z</dcterms:created>
  <dcterms:modified xsi:type="dcterms:W3CDTF">2023-01-05T12:01:48Z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0x0101000EB99EF712523040B2150D46D1345B44</vt:lpwstr>
  </property>
</Properties>
</file>