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91" r:id="rId2"/>
    <p:sldId id="308" r:id="rId3"/>
    <p:sldId id="315" r:id="rId4"/>
    <p:sldId id="299" r:id="rId5"/>
    <p:sldId id="316" r:id="rId6"/>
    <p:sldId id="318" r:id="rId7"/>
    <p:sldId id="312" r:id="rId8"/>
    <p:sldId id="320" r:id="rId9"/>
    <p:sldId id="313" r:id="rId10"/>
    <p:sldId id="309" r:id="rId11"/>
    <p:sldId id="310" r:id="rId12"/>
    <p:sldId id="314" r:id="rId13"/>
    <p:sldId id="311" r:id="rId14"/>
    <p:sldId id="300" r:id="rId15"/>
    <p:sldId id="319" r:id="rId16"/>
  </p:sldIdLst>
  <p:sldSz cx="12192000" cy="6858000"/>
  <p:notesSz cx="6858000" cy="973455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99" userDrawn="1">
          <p15:clr>
            <a:srgbClr val="A4A3A4"/>
          </p15:clr>
        </p15:guide>
        <p15:guide id="2" pos="695" userDrawn="1">
          <p15:clr>
            <a:srgbClr val="A4A3A4"/>
          </p15:clr>
        </p15:guide>
        <p15:guide id="3" orient="horz" pos="754">
          <p15:clr>
            <a:srgbClr val="A4A3A4"/>
          </p15:clr>
        </p15:guide>
        <p15:guide id="4" pos="52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62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A171B"/>
    <a:srgbClr val="C6C7C8"/>
    <a:srgbClr val="99C1DA"/>
    <a:srgbClr val="D1D2D3"/>
    <a:srgbClr val="66A3C8"/>
    <a:srgbClr val="00738D"/>
    <a:srgbClr val="3384B5"/>
    <a:srgbClr val="8B4973"/>
    <a:srgbClr val="76A39E"/>
    <a:srgbClr val="9587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Helle Formatvorlag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96" autoAdjust="0"/>
    <p:restoredTop sz="95753" autoAdjust="0"/>
  </p:normalViewPr>
  <p:slideViewPr>
    <p:cSldViewPr snapToObjects="1">
      <p:cViewPr varScale="1">
        <p:scale>
          <a:sx n="121" d="100"/>
          <a:sy n="121" d="100"/>
        </p:scale>
        <p:origin x="120" y="234"/>
      </p:cViewPr>
      <p:guideLst>
        <p:guide orient="horz" pos="799"/>
        <p:guide pos="695"/>
        <p:guide orient="horz" pos="754"/>
        <p:guide pos="529"/>
      </p:guideLst>
    </p:cSldViewPr>
  </p:slideViewPr>
  <p:outlineViewPr>
    <p:cViewPr>
      <p:scale>
        <a:sx n="33" d="100"/>
        <a:sy n="33" d="100"/>
      </p:scale>
      <p:origin x="0" y="1223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016"/>
    </p:cViewPr>
  </p:sorterViewPr>
  <p:notesViewPr>
    <p:cSldViewPr snapToObjects="1" showGuides="1">
      <p:cViewPr>
        <p:scale>
          <a:sx n="66" d="100"/>
          <a:sy n="66" d="100"/>
        </p:scale>
        <p:origin x="-3062" y="125"/>
      </p:cViewPr>
      <p:guideLst>
        <p:guide orient="horz" pos="3062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A261A6-EC08-4A73-A06C-2E5987F26A35}" type="datetimeFigureOut">
              <a:rPr lang="de-CH" smtClean="0"/>
              <a:t>12.04.2016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924560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632770-F47B-49A8-A654-7D2712296F2E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14299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672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86728"/>
          </a:xfrm>
          <a:prstGeom prst="rect">
            <a:avLst/>
          </a:prstGeom>
        </p:spPr>
        <p:txBody>
          <a:bodyPr vert="horz" lIns="91431" tIns="45716" rIns="91431" bIns="45716" rtlCol="0"/>
          <a:lstStyle>
            <a:lvl1pPr algn="r">
              <a:defRPr sz="1200"/>
            </a:lvl1pPr>
          </a:lstStyle>
          <a:p>
            <a:fld id="{12E8396D-C179-49FB-90FC-DFFEFED52D5D}" type="datetimeFigureOut">
              <a:rPr lang="de-CH" smtClean="0"/>
              <a:pPr/>
              <a:t>12.04.2016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85738" y="730250"/>
            <a:ext cx="6486525" cy="36496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6" rIns="91431" bIns="45716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623912"/>
            <a:ext cx="5486400" cy="4380548"/>
          </a:xfrm>
          <a:prstGeom prst="rect">
            <a:avLst/>
          </a:prstGeom>
        </p:spPr>
        <p:txBody>
          <a:bodyPr vert="horz" lIns="91431" tIns="45716" rIns="91431" bIns="45716" rtlCol="0"/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246133"/>
            <a:ext cx="2971800" cy="48672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9246133"/>
            <a:ext cx="2971800" cy="486728"/>
          </a:xfrm>
          <a:prstGeom prst="rect">
            <a:avLst/>
          </a:prstGeom>
        </p:spPr>
        <p:txBody>
          <a:bodyPr vert="horz" lIns="91431" tIns="45716" rIns="91431" bIns="45716" rtlCol="0" anchor="b"/>
          <a:lstStyle>
            <a:lvl1pPr algn="r">
              <a:defRPr sz="1200"/>
            </a:lvl1pPr>
          </a:lstStyle>
          <a:p>
            <a:fld id="{030F1662-E304-472D-9055-62419893CD52}" type="slidenum">
              <a:rPr lang="de-CH" smtClean="0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919940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85750" indent="-285750" algn="l" defTabSz="914400" rtl="0" eaLnBrk="1" latinLnBrk="0" hangingPunct="1">
      <a:buClr>
        <a:schemeClr val="tx2"/>
      </a:buClr>
      <a:buSzPct val="95000"/>
      <a:buFont typeface="Wingdings" pitchFamily="2" charset="2"/>
      <a:buChar char="n"/>
      <a:defRPr lang="de-DE" sz="1700" b="0" kern="1200" dirty="0" smtClean="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628650" indent="-171450" algn="l" defTabSz="914400" rtl="0" eaLnBrk="1" latinLnBrk="0" hangingPunct="1">
      <a:buClr>
        <a:srgbClr val="C6C7C8"/>
      </a:buClr>
      <a:buSzPct val="95000"/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1085850" indent="-171450" algn="l" defTabSz="914400" rtl="0" eaLnBrk="1" latinLnBrk="0" hangingPunct="1">
      <a:buClr>
        <a:srgbClr val="C6C7C8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543050" indent="-171450" algn="l" defTabSz="914400" rtl="0" eaLnBrk="1" latinLnBrk="0" hangingPunct="1">
      <a:buClr>
        <a:srgbClr val="C6C7C8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2000250" indent="-171450" algn="l" defTabSz="914400" rtl="0" eaLnBrk="1" latinLnBrk="0" hangingPunct="1">
      <a:buClr>
        <a:srgbClr val="C6C7C8"/>
      </a:buClr>
      <a:buSzPct val="80000"/>
      <a:buFont typeface="Wingdings" pitchFamily="2" charset="2"/>
      <a:buChar char="n"/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1662-E304-472D-9055-62419893CD52}" type="slidenum">
              <a:rPr lang="de-CH" smtClean="0"/>
              <a:pPr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2986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0F1662-E304-472D-9055-62419893CD5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9632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upttitelfol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 userDrawn="1"/>
        </p:nvSpPr>
        <p:spPr>
          <a:xfrm>
            <a:off x="608985" y="436564"/>
            <a:ext cx="5803200" cy="5801677"/>
          </a:xfrm>
          <a:prstGeom prst="rect">
            <a:avLst/>
          </a:prstGeom>
          <a:solidFill>
            <a:schemeClr val="accent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08985" y="1478281"/>
            <a:ext cx="7685616" cy="381000"/>
          </a:xfrm>
          <a:noFill/>
        </p:spPr>
        <p:txBody>
          <a:bodyPr tIns="0" anchor="t" anchorCtr="0">
            <a:noAutofit/>
          </a:bodyPr>
          <a:lstStyle>
            <a:lvl1pPr marL="450850" indent="0"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608985" y="4186990"/>
            <a:ext cx="7685616" cy="1516327"/>
          </a:xfrm>
          <a:noFill/>
        </p:spPr>
        <p:txBody>
          <a:bodyPr tIns="1440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08985" y="900114"/>
            <a:ext cx="7685616" cy="349567"/>
          </a:xfrm>
        </p:spPr>
        <p:txBody>
          <a:bodyPr/>
          <a:lstStyle>
            <a:lvl1pPr marL="446088" indent="0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8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608985" y="1859282"/>
            <a:ext cx="7685616" cy="349567"/>
          </a:xfrm>
        </p:spPr>
        <p:txBody>
          <a:bodyPr tIns="0"/>
          <a:lstStyle>
            <a:lvl1pPr marL="446088" indent="0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1352551" y="3256769"/>
            <a:ext cx="4262967" cy="701675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grpSp>
        <p:nvGrpSpPr>
          <p:cNvPr id="11" name="Gruppieren 10"/>
          <p:cNvGrpSpPr/>
          <p:nvPr userDrawn="1"/>
        </p:nvGrpSpPr>
        <p:grpSpPr>
          <a:xfrm>
            <a:off x="1990" y="5661352"/>
            <a:ext cx="2671534" cy="907200"/>
            <a:chOff x="1990" y="5661352"/>
            <a:chExt cx="2671534" cy="907200"/>
          </a:xfrm>
        </p:grpSpPr>
        <p:pic>
          <p:nvPicPr>
            <p:cNvPr id="9" name="Grafik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5524" y="5671527"/>
              <a:ext cx="2448000" cy="886223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4" name="Rechteck 3"/>
            <p:cNvSpPr/>
            <p:nvPr userDrawn="1"/>
          </p:nvSpPr>
          <p:spPr>
            <a:xfrm>
              <a:off x="1990" y="5661352"/>
              <a:ext cx="324000" cy="907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CH"/>
            </a:p>
          </p:txBody>
        </p:sp>
      </p:grpSp>
      <p:sp>
        <p:nvSpPr>
          <p:cNvPr id="12" name="Inhaltsplatzhalter 11"/>
          <p:cNvSpPr>
            <a:spLocks noGrp="1"/>
          </p:cNvSpPr>
          <p:nvPr>
            <p:ph sz="quarter" idx="13"/>
          </p:nvPr>
        </p:nvSpPr>
        <p:spPr>
          <a:xfrm>
            <a:off x="9840913" y="3429000"/>
            <a:ext cx="914400" cy="9144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377793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ohne Bild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/>
          <p:cNvSpPr/>
          <p:nvPr userDrawn="1"/>
        </p:nvSpPr>
        <p:spPr>
          <a:xfrm>
            <a:off x="608985" y="442913"/>
            <a:ext cx="5803200" cy="58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 sz="1800"/>
          </a:p>
        </p:txBody>
      </p:sp>
      <p:sp>
        <p:nvSpPr>
          <p:cNvPr id="8" name="Untertitel 2"/>
          <p:cNvSpPr>
            <a:spLocks noGrp="1"/>
          </p:cNvSpPr>
          <p:nvPr>
            <p:ph type="subTitle" idx="1"/>
          </p:nvPr>
        </p:nvSpPr>
        <p:spPr>
          <a:xfrm>
            <a:off x="608985" y="4186990"/>
            <a:ext cx="7685616" cy="1516327"/>
          </a:xfrm>
          <a:noFill/>
        </p:spPr>
        <p:txBody>
          <a:bodyPr tIns="144000">
            <a:noAutofit/>
          </a:bodyPr>
          <a:lstStyle>
            <a:lvl1pPr marL="444500" indent="0" algn="l">
              <a:spcAft>
                <a:spcPts val="0"/>
              </a:spcAft>
              <a:buNone/>
              <a:defRPr sz="1500" b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 dirty="0"/>
          </a:p>
        </p:txBody>
      </p:sp>
      <p:sp>
        <p:nvSpPr>
          <p:cNvPr id="9" name="Textplatzhalter 6"/>
          <p:cNvSpPr>
            <a:spLocks noGrp="1"/>
          </p:cNvSpPr>
          <p:nvPr>
            <p:ph type="body" sz="quarter" idx="10"/>
          </p:nvPr>
        </p:nvSpPr>
        <p:spPr>
          <a:xfrm>
            <a:off x="608985" y="900114"/>
            <a:ext cx="7685616" cy="349567"/>
          </a:xfrm>
        </p:spPr>
        <p:txBody>
          <a:bodyPr/>
          <a:lstStyle>
            <a:lvl1pPr marL="446088" indent="0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2"/>
          </p:nvPr>
        </p:nvSpPr>
        <p:spPr>
          <a:xfrm>
            <a:off x="1352551" y="3256769"/>
            <a:ext cx="4262967" cy="701675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1" name="Titel 1"/>
          <p:cNvSpPr>
            <a:spLocks noGrp="1"/>
          </p:cNvSpPr>
          <p:nvPr>
            <p:ph type="ctrTitle"/>
          </p:nvPr>
        </p:nvSpPr>
        <p:spPr>
          <a:xfrm>
            <a:off x="608985" y="1478281"/>
            <a:ext cx="7685616" cy="381000"/>
          </a:xfrm>
          <a:noFill/>
        </p:spPr>
        <p:txBody>
          <a:bodyPr tIns="0" anchor="t" anchorCtr="0">
            <a:noAutofit/>
          </a:bodyPr>
          <a:lstStyle>
            <a:lvl1pPr marL="450850" indent="0">
              <a:defRPr cap="all" baseline="0"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11"/>
          </p:nvPr>
        </p:nvSpPr>
        <p:spPr>
          <a:xfrm>
            <a:off x="608985" y="1859282"/>
            <a:ext cx="7685616" cy="349567"/>
          </a:xfrm>
        </p:spPr>
        <p:txBody>
          <a:bodyPr tIns="0"/>
          <a:lstStyle>
            <a:lvl1pPr marL="446088" indent="0">
              <a:buNone/>
              <a:defRPr sz="1500" b="0">
                <a:solidFill>
                  <a:schemeClr val="bg1"/>
                </a:solidFill>
                <a:latin typeface="+mj-lt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24" y="5671527"/>
            <a:ext cx="2448000" cy="886223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8651844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"/>
            <a:ext cx="12192000" cy="706090"/>
          </a:xfrm>
        </p:spPr>
        <p:txBody>
          <a:bodyPr/>
          <a:lstStyle>
            <a:lvl1pPr marL="7381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9" name="Inhaltsplatzhalter 8"/>
          <p:cNvSpPr>
            <a:spLocks noGrp="1"/>
          </p:cNvSpPr>
          <p:nvPr>
            <p:ph sz="quarter" idx="13"/>
          </p:nvPr>
        </p:nvSpPr>
        <p:spPr>
          <a:xfrm>
            <a:off x="479376" y="1166813"/>
            <a:ext cx="10943167" cy="4824412"/>
          </a:xfrm>
        </p:spPr>
        <p:txBody>
          <a:bodyPr>
            <a:noAutofit/>
          </a:bodyPr>
          <a:lstStyle>
            <a:lvl1pPr marL="538163" indent="-273600">
              <a:spcAft>
                <a:spcPts val="800"/>
              </a:spcAft>
              <a:defRPr/>
            </a:lvl1pPr>
            <a:lvl2pPr marL="803275" indent="-273600">
              <a:spcAft>
                <a:spcPts val="600"/>
              </a:spcAft>
              <a:defRPr/>
            </a:lvl2pPr>
            <a:lvl3pPr marL="1074738" indent="-273600">
              <a:spcAft>
                <a:spcPts val="400"/>
              </a:spcAft>
              <a:tabLst/>
              <a:defRPr/>
            </a:lvl3pPr>
            <a:lvl4pPr marL="1341438" indent="-273600">
              <a:spcAft>
                <a:spcPts val="400"/>
              </a:spcAft>
              <a:defRPr/>
            </a:lvl4pPr>
            <a:lvl5pPr marL="1616075" indent="-274638">
              <a:spcAft>
                <a:spcPts val="400"/>
              </a:spcAft>
              <a:defRPr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cxnSp>
        <p:nvCxnSpPr>
          <p:cNvPr id="13" name="Gerade Verbindung 12"/>
          <p:cNvCxnSpPr/>
          <p:nvPr userDrawn="1"/>
        </p:nvCxnSpPr>
        <p:spPr>
          <a:xfrm>
            <a:off x="-48683" y="6073864"/>
            <a:ext cx="12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331" y="6488062"/>
            <a:ext cx="5482795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1.12.2011</a:t>
            </a:r>
            <a:endParaRPr lang="de-CH" dirty="0"/>
          </a:p>
        </p:txBody>
      </p:sp>
      <p:sp>
        <p:nvSpPr>
          <p:cNvPr id="10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62517" y="6355040"/>
            <a:ext cx="5453863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8919634" y="1"/>
            <a:ext cx="3272367" cy="706438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" y="6099908"/>
            <a:ext cx="1620000" cy="5864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2551597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4453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79376" y="1169339"/>
            <a:ext cx="5384800" cy="4832842"/>
          </a:xfrm>
        </p:spPr>
        <p:txBody>
          <a:bodyPr/>
          <a:lstStyle>
            <a:lvl1pPr marL="538163" indent="-274638">
              <a:spcAft>
                <a:spcPts val="800"/>
              </a:spcAft>
              <a:buSzPct val="90000"/>
              <a:defRPr sz="1700"/>
            </a:lvl1pPr>
            <a:lvl2pPr marL="803275" indent="-273600">
              <a:spcAft>
                <a:spcPts val="600"/>
              </a:spcAft>
              <a:defRPr sz="1700"/>
            </a:lvl2pPr>
            <a:lvl3pPr marL="1076325" indent="-273050">
              <a:spcAft>
                <a:spcPts val="400"/>
              </a:spcAft>
              <a:defRPr sz="1500"/>
            </a:lvl3pPr>
            <a:lvl4pPr marL="1341438" indent="-273600">
              <a:spcAft>
                <a:spcPts val="400"/>
              </a:spcAft>
              <a:defRPr sz="1500"/>
            </a:lvl4pPr>
            <a:lvl5pPr marL="1616075" indent="-274638">
              <a:spcAft>
                <a:spcPts val="4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0" y="1169339"/>
            <a:ext cx="5384800" cy="4832842"/>
          </a:xfrm>
        </p:spPr>
        <p:txBody>
          <a:bodyPr/>
          <a:lstStyle>
            <a:lvl1pPr>
              <a:spcAft>
                <a:spcPts val="800"/>
              </a:spcAft>
              <a:defRPr sz="1700"/>
            </a:lvl1pPr>
            <a:lvl2pPr>
              <a:spcAft>
                <a:spcPts val="600"/>
              </a:spcAft>
              <a:defRPr sz="1700"/>
            </a:lvl2pPr>
            <a:lvl3pPr>
              <a:spcAft>
                <a:spcPts val="400"/>
              </a:spcAft>
              <a:defRPr sz="1500"/>
            </a:lvl3pPr>
            <a:lvl4pPr>
              <a:spcAft>
                <a:spcPts val="400"/>
              </a:spcAft>
              <a:defRPr sz="1500"/>
            </a:lvl4pPr>
            <a:lvl5pPr marL="1616075" indent="-274638">
              <a:spcAft>
                <a:spcPts val="4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48683" y="6073864"/>
            <a:ext cx="12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331" y="6488062"/>
            <a:ext cx="5482795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1.12.2011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62517" y="6355040"/>
            <a:ext cx="5453863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/>
          </p:nvPr>
        </p:nvSpPr>
        <p:spPr>
          <a:xfrm>
            <a:off x="8919634" y="1"/>
            <a:ext cx="3272367" cy="706438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5" name="Grafik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" y="6099908"/>
            <a:ext cx="1620000" cy="5864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04857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36600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6" y="1179736"/>
            <a:ext cx="5386917" cy="471264"/>
          </a:xfrm>
        </p:spPr>
        <p:txBody>
          <a:bodyPr anchor="t">
            <a:normAutofit/>
          </a:bodyPr>
          <a:lstStyle>
            <a:lvl1pPr marL="266700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9376" y="1782765"/>
            <a:ext cx="5386917" cy="4224497"/>
          </a:xfrm>
        </p:spPr>
        <p:txBody>
          <a:bodyPr/>
          <a:lstStyle>
            <a:lvl1pPr marL="538163" indent="-274638">
              <a:spcAft>
                <a:spcPts val="800"/>
              </a:spcAft>
              <a:defRPr sz="1700" b="0"/>
            </a:lvl1pPr>
            <a:lvl2pPr marL="803275" indent="-273600">
              <a:spcAft>
                <a:spcPts val="600"/>
              </a:spcAft>
              <a:defRPr sz="1500"/>
            </a:lvl2pPr>
            <a:lvl3pPr marL="1076325" indent="-273050">
              <a:spcAft>
                <a:spcPts val="400"/>
              </a:spcAft>
              <a:defRPr sz="1500"/>
            </a:lvl3pPr>
            <a:lvl4pPr marL="1341438" indent="-265113">
              <a:spcAft>
                <a:spcPts val="400"/>
              </a:spcAft>
              <a:defRPr sz="1500"/>
            </a:lvl4pPr>
            <a:lvl5pPr marL="1616075" indent="-274638">
              <a:spcAft>
                <a:spcPts val="400"/>
              </a:spcAft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179736"/>
            <a:ext cx="5389033" cy="471264"/>
          </a:xfrm>
        </p:spPr>
        <p:txBody>
          <a:bodyPr anchor="t">
            <a:normAutofit/>
          </a:bodyPr>
          <a:lstStyle>
            <a:lvl1pPr marL="185738" indent="0">
              <a:buNone/>
              <a:defRPr sz="17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1782765"/>
            <a:ext cx="5389033" cy="4224497"/>
          </a:xfrm>
        </p:spPr>
        <p:txBody>
          <a:bodyPr/>
          <a:lstStyle>
            <a:lvl1pPr marL="431800" indent="-273600">
              <a:spcAft>
                <a:spcPts val="800"/>
              </a:spcAft>
              <a:defRPr sz="1700" b="0"/>
            </a:lvl1pPr>
            <a:lvl2pPr marL="715963" indent="-273600">
              <a:spcAft>
                <a:spcPts val="600"/>
              </a:spcAft>
              <a:defRPr sz="1500"/>
            </a:lvl2pPr>
            <a:lvl3pPr marL="982663" indent="-273050">
              <a:spcAft>
                <a:spcPts val="400"/>
              </a:spcAft>
              <a:defRPr sz="1500"/>
            </a:lvl3pPr>
            <a:lvl4pPr marL="1257300" indent="-274638">
              <a:spcAft>
                <a:spcPts val="400"/>
              </a:spcAft>
              <a:defRPr sz="1500"/>
            </a:lvl4pPr>
            <a:lvl5pPr marL="1524000" indent="-273600">
              <a:spcAft>
                <a:spcPts val="400"/>
              </a:spcAft>
              <a:defRPr sz="15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-48683" y="6073864"/>
            <a:ext cx="12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3352331" y="6488062"/>
            <a:ext cx="5482795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1.12.2011</a:t>
            </a:r>
            <a:endParaRPr lang="de-CH" dirty="0"/>
          </a:p>
        </p:txBody>
      </p:sp>
      <p:sp>
        <p:nvSpPr>
          <p:cNvPr id="13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3362517" y="6355040"/>
            <a:ext cx="5453863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5" name="Bildplatzhalter 4"/>
          <p:cNvSpPr>
            <a:spLocks noGrp="1"/>
          </p:cNvSpPr>
          <p:nvPr>
            <p:ph type="pic" sz="quarter" idx="14"/>
          </p:nvPr>
        </p:nvSpPr>
        <p:spPr>
          <a:xfrm>
            <a:off x="8919634" y="1"/>
            <a:ext cx="3272367" cy="706438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9" name="Grafik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" y="6099908"/>
            <a:ext cx="1620000" cy="5864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035699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4453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0"/>
          </p:nvPr>
        </p:nvSpPr>
        <p:spPr>
          <a:xfrm>
            <a:off x="6192012" y="1276351"/>
            <a:ext cx="5375573" cy="4742485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48683" y="6073864"/>
            <a:ext cx="12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331" y="6488062"/>
            <a:ext cx="5482795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1.12.2011</a:t>
            </a:r>
            <a:endParaRPr lang="de-CH" dirty="0"/>
          </a:p>
        </p:txBody>
      </p:sp>
      <p:sp>
        <p:nvSpPr>
          <p:cNvPr id="11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62517" y="6355040"/>
            <a:ext cx="5453863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‹Nr.›</a:t>
            </a:fld>
            <a:endParaRPr lang="de-CH"/>
          </a:p>
        </p:txBody>
      </p:sp>
      <p:sp>
        <p:nvSpPr>
          <p:cNvPr id="13" name="Bildplatzhalter 4"/>
          <p:cNvSpPr>
            <a:spLocks noGrp="1"/>
          </p:cNvSpPr>
          <p:nvPr>
            <p:ph type="pic" sz="quarter" idx="14"/>
          </p:nvPr>
        </p:nvSpPr>
        <p:spPr>
          <a:xfrm>
            <a:off x="8919634" y="1"/>
            <a:ext cx="3272367" cy="706438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sp>
        <p:nvSpPr>
          <p:cNvPr id="15" name="Inhaltsplatzhalter 2"/>
          <p:cNvSpPr>
            <a:spLocks noGrp="1"/>
          </p:cNvSpPr>
          <p:nvPr>
            <p:ph sz="half" idx="1"/>
          </p:nvPr>
        </p:nvSpPr>
        <p:spPr>
          <a:xfrm>
            <a:off x="479376" y="1169339"/>
            <a:ext cx="5384800" cy="4832842"/>
          </a:xfrm>
        </p:spPr>
        <p:txBody>
          <a:bodyPr/>
          <a:lstStyle>
            <a:lvl1pPr marL="263525" indent="0">
              <a:buSzPct val="90000"/>
              <a:buNone/>
              <a:defRPr sz="1700"/>
            </a:lvl1pPr>
            <a:lvl2pPr marL="803275" indent="-273600">
              <a:spcAft>
                <a:spcPts val="600"/>
              </a:spcAft>
              <a:defRPr sz="1700"/>
            </a:lvl2pPr>
            <a:lvl3pPr marL="1076325" indent="-273050">
              <a:spcAft>
                <a:spcPts val="400"/>
              </a:spcAft>
              <a:defRPr sz="1500"/>
            </a:lvl3pPr>
            <a:lvl4pPr marL="1341438" indent="-273600">
              <a:spcAft>
                <a:spcPts val="400"/>
              </a:spcAft>
              <a:defRPr sz="1500"/>
            </a:lvl4pPr>
            <a:lvl5pPr marL="1616075" indent="-274638">
              <a:spcAft>
                <a:spcPts val="400"/>
              </a:spcAft>
              <a:defRPr sz="15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" y="6099908"/>
            <a:ext cx="1620000" cy="5864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20871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74453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331" y="6488062"/>
            <a:ext cx="5482795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1.12.2011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62517" y="6355040"/>
            <a:ext cx="5453863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‹Nr.›</a:t>
            </a:fld>
            <a:endParaRPr lang="de-CH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-48683" y="6073864"/>
            <a:ext cx="12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Bildplatzhalter 4"/>
          <p:cNvSpPr>
            <a:spLocks noGrp="1"/>
          </p:cNvSpPr>
          <p:nvPr>
            <p:ph type="pic" sz="quarter" idx="14"/>
          </p:nvPr>
        </p:nvSpPr>
        <p:spPr>
          <a:xfrm>
            <a:off x="8919634" y="1"/>
            <a:ext cx="3272367" cy="706438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" y="6099908"/>
            <a:ext cx="1620000" cy="5864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703601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ben Bild un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318"/>
            <a:ext cx="12160800" cy="706090"/>
          </a:xfrm>
        </p:spPr>
        <p:txBody>
          <a:bodyPr/>
          <a:lstStyle>
            <a:lvl1pPr marL="738188" indent="0"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>
          <a:xfrm>
            <a:off x="479376" y="1164696"/>
            <a:ext cx="10458449" cy="226800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 dirty="0"/>
          </a:p>
        </p:txBody>
      </p:sp>
      <p:sp>
        <p:nvSpPr>
          <p:cNvPr id="6" name="Bildplatzhalter 5"/>
          <p:cNvSpPr>
            <a:spLocks noGrp="1"/>
          </p:cNvSpPr>
          <p:nvPr>
            <p:ph type="pic" sz="quarter" idx="11"/>
          </p:nvPr>
        </p:nvSpPr>
        <p:spPr>
          <a:xfrm>
            <a:off x="846343" y="3698238"/>
            <a:ext cx="10458449" cy="2268000"/>
          </a:xfrm>
        </p:spPr>
        <p:txBody>
          <a:bodyPr/>
          <a:lstStyle/>
          <a:p>
            <a:r>
              <a:rPr lang="de-DE" smtClean="0"/>
              <a:t>Bild durch Klicken auf Symbol hinzufügen</a:t>
            </a:r>
            <a:endParaRPr lang="de-CH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352331" y="6488062"/>
            <a:ext cx="5482795" cy="25330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r>
              <a:rPr lang="de-CH" smtClean="0"/>
              <a:t>Name, Thema, Rapperswil, 1.12.2011</a:t>
            </a:r>
            <a:endParaRPr lang="de-CH" dirty="0"/>
          </a:p>
        </p:txBody>
      </p:sp>
      <p:sp>
        <p:nvSpPr>
          <p:cNvPr id="8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3362517" y="6355040"/>
            <a:ext cx="5453863" cy="1152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</a:defRPr>
            </a:lvl1pPr>
          </a:lstStyle>
          <a:p>
            <a:fld id="{6CB3B594-2801-4864-9089-E42463258A4B}" type="slidenum">
              <a:rPr lang="de-CH" smtClean="0"/>
              <a:pPr/>
              <a:t>‹Nr.›</a:t>
            </a:fld>
            <a:endParaRPr lang="de-CH"/>
          </a:p>
        </p:txBody>
      </p:sp>
      <p:cxnSp>
        <p:nvCxnSpPr>
          <p:cNvPr id="10" name="Gerade Verbindung 9"/>
          <p:cNvCxnSpPr/>
          <p:nvPr userDrawn="1"/>
        </p:nvCxnSpPr>
        <p:spPr>
          <a:xfrm>
            <a:off x="-48683" y="6073864"/>
            <a:ext cx="12240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Bildplatzhalter 4"/>
          <p:cNvSpPr>
            <a:spLocks noGrp="1"/>
          </p:cNvSpPr>
          <p:nvPr>
            <p:ph type="pic" sz="quarter" idx="14"/>
          </p:nvPr>
        </p:nvSpPr>
        <p:spPr>
          <a:xfrm>
            <a:off x="8919634" y="1"/>
            <a:ext cx="3272367" cy="706438"/>
          </a:xfrm>
        </p:spPr>
        <p:txBody>
          <a:bodyPr/>
          <a:lstStyle>
            <a:lvl1pPr marL="264563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de-DE" smtClean="0"/>
              <a:t>Bild durch Klicken auf Symbol hinzufügen</a:t>
            </a:r>
            <a:endParaRPr lang="de-CH" dirty="0"/>
          </a:p>
        </p:txBody>
      </p:sp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32" y="6099908"/>
            <a:ext cx="1620000" cy="586464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007366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0" y="318"/>
            <a:ext cx="12192000" cy="706090"/>
          </a:xfrm>
          <a:prstGeom prst="rect">
            <a:avLst/>
          </a:prstGeom>
          <a:solidFill>
            <a:schemeClr val="accent1"/>
          </a:solidFill>
        </p:spPr>
        <p:txBody>
          <a:bodyPr vert="horz" lIns="91440" tIns="32400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6" y="1174656"/>
            <a:ext cx="9975273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  <a:p>
            <a:pPr marL="812801" lvl="0" indent="-274638" algn="l" defTabSz="914400" rtl="0" eaLnBrk="1" latinLnBrk="0" hangingPunct="1">
              <a:spcBef>
                <a:spcPts val="0"/>
              </a:spcBef>
              <a:spcAft>
                <a:spcPts val="2000"/>
              </a:spcAft>
              <a:buClr>
                <a:schemeClr val="bg2"/>
              </a:buClr>
              <a:buFont typeface="Wingdings" pitchFamily="2" charset="2"/>
              <a:buChar char="n"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369710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2" r:id="rId4"/>
    <p:sldLayoutId id="2147483653" r:id="rId5"/>
    <p:sldLayoutId id="2147483661" r:id="rId6"/>
    <p:sldLayoutId id="2147483654" r:id="rId7"/>
    <p:sldLayoutId id="2147483663" r:id="rId8"/>
  </p:sldLayoutIdLst>
  <p:hf hdr="0" dt="0"/>
  <p:txStyles>
    <p:titleStyle>
      <a:lvl1pPr marL="738188" indent="0" algn="l" defTabSz="914400" rtl="0" eaLnBrk="1" latinLnBrk="0" hangingPunct="1">
        <a:spcBef>
          <a:spcPct val="0"/>
        </a:spcBef>
        <a:buNone/>
        <a:defRPr sz="2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538163" indent="-273600" algn="l" defTabSz="914400" rtl="0" eaLnBrk="1" latinLnBrk="0" hangingPunct="1">
        <a:spcBef>
          <a:spcPts val="600"/>
        </a:spcBef>
        <a:spcAft>
          <a:spcPts val="800"/>
        </a:spcAft>
        <a:buClr>
          <a:schemeClr val="accent1"/>
        </a:buClr>
        <a:buSzPct val="94000"/>
        <a:buFont typeface="Wingdings" pitchFamily="2" charset="2"/>
        <a:buChar char="n"/>
        <a:tabLst/>
        <a:defRPr sz="17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803275" indent="-27360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SzPct val="94000"/>
        <a:buFont typeface="Wingdings" pitchFamily="2" charset="2"/>
        <a:buChar char="n"/>
        <a:tabLst/>
        <a:defRPr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1076325" indent="-273050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SzPct val="80000"/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341438" indent="-273600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SzPct val="80000"/>
        <a:buFont typeface="Wingdings" pitchFamily="2" charset="2"/>
        <a:buChar char="n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616075" indent="-274638" algn="l" defTabSz="914400" rtl="0" eaLnBrk="1" latinLnBrk="0" hangingPunct="1">
        <a:spcBef>
          <a:spcPts val="0"/>
        </a:spcBef>
        <a:spcAft>
          <a:spcPts val="400"/>
        </a:spcAft>
        <a:buClr>
          <a:schemeClr val="bg2"/>
        </a:buClr>
        <a:buSzPct val="80000"/>
        <a:buFont typeface="Wingdings" pitchFamily="2" charset="2"/>
        <a:buChar char="n"/>
        <a:defRPr lang="de-CH" sz="1500" kern="1200" dirty="0">
          <a:solidFill>
            <a:schemeClr val="tx1"/>
          </a:solidFill>
          <a:latin typeface="+mn-lt"/>
          <a:ea typeface="+mn-ea"/>
          <a:cs typeface="+mn-cs"/>
        </a:defRPr>
      </a:lvl5pPr>
      <a:lvl6pPr marL="1341437" indent="0" algn="l" defTabSz="914400" rtl="0" eaLnBrk="1" latinLnBrk="0" hangingPunct="1">
        <a:spcBef>
          <a:spcPct val="20000"/>
        </a:spcBef>
        <a:buClr>
          <a:schemeClr val="bg2"/>
        </a:buClr>
        <a:buFont typeface="Wingdings" pitchFamily="2" charset="2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climeworks.com/facts-figures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climeworks.com/co2-capture-plants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ogas.com/referenzen/article/industrielle-63-mw-ptg-anlage-audi-e-gas-anlage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togas.com/fileadmin/documents/datasheets/ETOGAS_Power-to-Hydrogen_Datasheet_EN_Rev1.pdf%2012.04.16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 smtClean="0"/>
              <a:t>Fabian Ruoss</a:t>
            </a:r>
          </a:p>
          <a:p>
            <a:r>
              <a:rPr lang="de-CH" dirty="0" smtClean="0"/>
              <a:t>Institut für Energietechnik</a:t>
            </a:r>
          </a:p>
          <a:p>
            <a:r>
              <a:rPr lang="de-CH" dirty="0" smtClean="0"/>
              <a:t>Rapperswil, 6. April 2016</a:t>
            </a:r>
            <a:endParaRPr lang="de-CH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CH" dirty="0" smtClean="0"/>
              <a:t>Präsentation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Wirkungsgrad von </a:t>
            </a:r>
            <a:r>
              <a:rPr lang="de-CH" dirty="0" err="1" smtClean="0"/>
              <a:t>Ptg</a:t>
            </a:r>
            <a:r>
              <a:rPr lang="de-CH" dirty="0" smtClean="0"/>
              <a:t> Anlagen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4005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CO2 aus Rauchgasen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10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1070223"/>
            <a:ext cx="10610785" cy="4373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080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Wirkungsgrad «CO2 aus Rauchgas»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11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4" y="807327"/>
            <a:ext cx="8826743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Siehe Excel</a:t>
            </a:r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520986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Basisdaten Komponenten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12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5" y="807326"/>
            <a:ext cx="6480720" cy="514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VSA [5]</a:t>
            </a:r>
            <a:endParaRPr lang="de-CH" b="1" dirty="0"/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err="1"/>
              <a:t>El</a:t>
            </a:r>
            <a:r>
              <a:rPr lang="de-CH" dirty="0"/>
              <a:t>. Energiebedarf: 		0.35 – 0.45 kWh/kg CO2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/>
              <a:t>Wärmebedarf (T= </a:t>
            </a:r>
            <a:r>
              <a:rPr lang="de-CH" dirty="0" smtClean="0"/>
              <a:t>110 </a:t>
            </a:r>
            <a:r>
              <a:rPr lang="de-CH" dirty="0"/>
              <a:t>°C): 	1.80 – 2.50 kWh/kg </a:t>
            </a:r>
            <a:r>
              <a:rPr lang="de-CH" dirty="0" smtClean="0"/>
              <a:t>CO2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Adsorptionstemperatur:	25 °C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Adsorptionsdruck:		1 bar (a)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Desorptionsdruck:		ca. 0.2 bar (a)</a:t>
            </a:r>
            <a:endParaRPr lang="de-CH" dirty="0"/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8916541" y="5799418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90000"/>
            </a:pPr>
            <a:r>
              <a:rPr lang="de-CH" sz="800" dirty="0"/>
              <a:t>Quellen: </a:t>
            </a:r>
            <a:r>
              <a:rPr lang="de-CH" sz="800" dirty="0" smtClean="0"/>
              <a:t>[5]: </a:t>
            </a:r>
            <a:r>
              <a:rPr lang="de-CH" sz="800" dirty="0">
                <a:hlinkClick r:id="rId2"/>
              </a:rPr>
              <a:t>http://</a:t>
            </a:r>
            <a:r>
              <a:rPr lang="de-CH" sz="800" dirty="0" smtClean="0">
                <a:hlinkClick r:id="rId2"/>
              </a:rPr>
              <a:t>www.climeworks.com/facts-figures.html</a:t>
            </a:r>
            <a:r>
              <a:rPr lang="de-CH" sz="800" dirty="0" smtClean="0"/>
              <a:t> 7.04.16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2364" y="1047986"/>
            <a:ext cx="4888402" cy="2952328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147708" y="3966777"/>
            <a:ext cx="370081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90000"/>
            </a:pPr>
            <a:r>
              <a:rPr lang="de-CH" sz="800" dirty="0"/>
              <a:t>Quellen</a:t>
            </a:r>
            <a:r>
              <a:rPr lang="de-CH" sz="800" dirty="0" smtClean="0"/>
              <a:t>:  </a:t>
            </a:r>
            <a:r>
              <a:rPr lang="de-CH" sz="800" dirty="0">
                <a:hlinkClick r:id="rId4"/>
              </a:rPr>
              <a:t>http://</a:t>
            </a:r>
            <a:r>
              <a:rPr lang="de-CH" sz="800" dirty="0" smtClean="0">
                <a:hlinkClick r:id="rId4"/>
              </a:rPr>
              <a:t>www.climeworks.com/co2-capture-plants.html</a:t>
            </a:r>
            <a:r>
              <a:rPr lang="de-CH" sz="800" dirty="0" smtClean="0"/>
              <a:t> 12.04.15</a:t>
            </a:r>
          </a:p>
        </p:txBody>
      </p:sp>
      <p:sp>
        <p:nvSpPr>
          <p:cNvPr id="12" name="Bildplatzhalter 11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8837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CO2 aus Atmosphäre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13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1070223"/>
            <a:ext cx="10873208" cy="4489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47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Wirkungsgrad </a:t>
            </a:r>
            <a:r>
              <a:rPr lang="de-CH" dirty="0" smtClean="0"/>
              <a:t>«CO2 </a:t>
            </a:r>
            <a:r>
              <a:rPr lang="de-CH" dirty="0"/>
              <a:t>aus </a:t>
            </a:r>
            <a:r>
              <a:rPr lang="de-CH" dirty="0" smtClean="0"/>
              <a:t>Atmosphäre»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Rapperswil</a:t>
            </a:r>
            <a:r>
              <a:rPr lang="de-CH" dirty="0"/>
              <a:t>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14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9376" y="1166813"/>
            <a:ext cx="10657183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4" y="807327"/>
            <a:ext cx="8826743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Siehe Excel</a:t>
            </a:r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7" name="Bildplatzhalter 6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16590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b="1" dirty="0" smtClean="0"/>
              <a:t>Fazit</a:t>
            </a:r>
            <a:endParaRPr lang="de-CH" b="1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Rapperswil</a:t>
            </a:r>
            <a:r>
              <a:rPr lang="de-CH" dirty="0"/>
              <a:t>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15</a:t>
            </a:fld>
            <a:endParaRPr lang="de-CH"/>
          </a:p>
        </p:txBody>
      </p:sp>
      <p:sp>
        <p:nvSpPr>
          <p:cNvPr id="8" name="Inhaltsplatzhalter 2"/>
          <p:cNvSpPr txBox="1">
            <a:spLocks/>
          </p:cNvSpPr>
          <p:nvPr/>
        </p:nvSpPr>
        <p:spPr>
          <a:xfrm>
            <a:off x="479376" y="1166813"/>
            <a:ext cx="10657183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4" y="908719"/>
            <a:ext cx="11707064" cy="45791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Wirkungsgrad bis 55 % bei 100 % Methan sind heute erreichbar</a:t>
            </a:r>
          </a:p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Wirkungsgrad wird hauptsächlich durch die Elektrolyse und deren Kühlbedarf bestimmt</a:t>
            </a:r>
          </a:p>
          <a:p>
            <a:pPr marL="821776" lvl="2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Erhöhung des Elektrolysewirkungsgrads um 10 % (absolut) erhöht Wirkungsgrad der Power-to-Gas Anlage um 7 % (absolut)</a:t>
            </a:r>
          </a:p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Die Einspeisung von 15 % Wasserstoff verbessert den Wirkungsgrad der Gesamtanlage um 2– 3 % (Absolut)  </a:t>
            </a:r>
          </a:p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Keine externe Wärmequelle nötig (Ausnahme bei CO2 aus der Atmosphäre)</a:t>
            </a:r>
          </a:p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endParaRPr lang="de-CH" b="1" dirty="0" smtClean="0"/>
          </a:p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endParaRPr lang="de-CH" b="1" dirty="0" smtClean="0"/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1335505"/>
              </p:ext>
            </p:extLst>
          </p:nvPr>
        </p:nvGraphicFramePr>
        <p:xfrm>
          <a:off x="4583832" y="4022249"/>
          <a:ext cx="698477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86288"/>
                <a:gridCol w="2016224"/>
                <a:gridCol w="2382264"/>
              </a:tblGrid>
              <a:tr h="370840">
                <a:tc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𝜼: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dirty="0" smtClean="0"/>
                        <a:t>100 % Methan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CH" dirty="0" smtClean="0"/>
                        <a:t>𝜼:</a:t>
                      </a:r>
                      <a:r>
                        <a:rPr lang="de-CH" baseline="0" dirty="0" smtClean="0"/>
                        <a:t> </a:t>
                      </a:r>
                      <a:r>
                        <a:rPr lang="de-CH" dirty="0" smtClean="0"/>
                        <a:t>15</a:t>
                      </a:r>
                      <a:r>
                        <a:rPr lang="de-CH" baseline="0" dirty="0" smtClean="0"/>
                        <a:t> % Wasserstoff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Gratis CO2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44.3- 55.6 %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46.2- 58.1</a:t>
                      </a:r>
                      <a:r>
                        <a:rPr lang="de-CH" baseline="0" dirty="0" smtClean="0"/>
                        <a:t> %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CO2 aus Atmosphäre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42.4- 53.6 %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44.7- 56.4 %</a:t>
                      </a:r>
                      <a:endParaRPr lang="de-CH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dirty="0" smtClean="0"/>
                        <a:t>CO2 aus Rauchgas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43.9- 55.2 %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dirty="0" smtClean="0"/>
                        <a:t>45.9- 57.7 %</a:t>
                      </a:r>
                      <a:endParaRPr lang="de-CH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491941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Motivation und Systematik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2</a:t>
            </a:fld>
            <a:endParaRPr lang="de-CH"/>
          </a:p>
        </p:txBody>
      </p:sp>
      <p:sp>
        <p:nvSpPr>
          <p:cNvPr id="7" name="Inhaltsplatzhalter 2"/>
          <p:cNvSpPr txBox="1">
            <a:spLocks/>
          </p:cNvSpPr>
          <p:nvPr/>
        </p:nvSpPr>
        <p:spPr>
          <a:xfrm>
            <a:off x="191344" y="1052736"/>
            <a:ext cx="7488832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Frage nach Wirkungsgrad von Gesamtanlagen nicht zufriedenstellend beantwortet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Wunsch aus verschiedensten Kreisen nach genauerer Untersuchung des Wirkungsgrads von Power-to-Gas Anlagen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Wirkungsgrad ist wichtig für Wirtschaftlichkeit und zur Identifikation von Optimierungsmöglichkeiten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Sensitivität einzelner Anlagenteile auf Gesamtsystem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Validierung von Messergebnissen aus bestehenden Anlagen</a:t>
            </a:r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endParaRPr lang="de-CH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endParaRPr lang="de-CH" dirty="0" smtClean="0"/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26" name="Picture 2" descr="http://blog.audi.de/wp-content/uploads/AT13015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4192" y="1270783"/>
            <a:ext cx="3789375" cy="252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feld 9"/>
          <p:cNvSpPr txBox="1"/>
          <p:nvPr/>
        </p:nvSpPr>
        <p:spPr>
          <a:xfrm>
            <a:off x="7783332" y="3910405"/>
            <a:ext cx="41453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90000"/>
            </a:pPr>
            <a:r>
              <a:rPr lang="de-CH" sz="800" dirty="0" smtClean="0"/>
              <a:t>Power-to-Gas Anlage </a:t>
            </a:r>
            <a:r>
              <a:rPr lang="de-CH" sz="800" dirty="0" err="1" smtClean="0"/>
              <a:t>Werlte</a:t>
            </a:r>
            <a:r>
              <a:rPr lang="de-CH" sz="800" dirty="0" smtClean="0"/>
              <a:t> mit einer «Umwandlungsrage» Strom zu Gas von 54 %</a:t>
            </a:r>
          </a:p>
          <a:p>
            <a:pPr>
              <a:buClr>
                <a:schemeClr val="tx2"/>
              </a:buClr>
              <a:buSzPct val="90000"/>
            </a:pPr>
            <a:r>
              <a:rPr lang="de-CH" sz="800" dirty="0">
                <a:hlinkClick r:id="rId3"/>
              </a:rPr>
              <a:t>http://www.etogas.com/referenzen/article///industrielle-63-mw-ptg-anlage-audi-e-gas-anlage</a:t>
            </a:r>
            <a:r>
              <a:rPr lang="de-CH" sz="800" dirty="0" smtClean="0">
                <a:hlinkClick r:id="rId3"/>
              </a:rPr>
              <a:t>/</a:t>
            </a:r>
            <a:r>
              <a:rPr lang="de-CH" sz="800" dirty="0" smtClean="0"/>
              <a:t> 12.04.16 </a:t>
            </a:r>
            <a:endParaRPr lang="de-CH" sz="800" dirty="0"/>
          </a:p>
        </p:txBody>
      </p:sp>
    </p:spTree>
    <p:extLst>
      <p:ext uri="{BB962C8B-B14F-4D97-AF65-F5344CB8AC3E}">
        <p14:creationId xmlns:p14="http://schemas.microsoft.com/office/powerpoint/2010/main" val="341879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/>
              <a:t>Bemerkungen: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3</a:t>
            </a:fld>
            <a:endParaRPr lang="de-C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2"/>
              <p:cNvSpPr txBox="1">
                <a:spLocks/>
              </p:cNvSpPr>
              <p:nvPr/>
            </p:nvSpPr>
            <p:spPr>
              <a:xfrm>
                <a:off x="191344" y="836712"/>
                <a:ext cx="11017224" cy="511256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538163" indent="-273600" algn="l" defTabSz="914400" rtl="0" eaLnBrk="1" latinLnBrk="0" hangingPunct="1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SzPct val="94000"/>
                  <a:buFont typeface="Wingdings" pitchFamily="2" charset="2"/>
                  <a:buChar char="n"/>
                  <a:tabLst/>
                  <a:defRPr sz="17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803275" indent="-273600" algn="l" defTabSz="914400" rtl="0" eaLnBrk="1" latinLnBrk="0" hangingPunct="1">
                  <a:spcBef>
                    <a:spcPts val="0"/>
                  </a:spcBef>
                  <a:spcAft>
                    <a:spcPts val="600"/>
                  </a:spcAft>
                  <a:buClr>
                    <a:schemeClr val="bg2"/>
                  </a:buClr>
                  <a:buSzPct val="94000"/>
                  <a:buFont typeface="Wingdings" pitchFamily="2" charset="2"/>
                  <a:buChar char="n"/>
                  <a:tabLst/>
                  <a:defRPr sz="17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074738" indent="-273600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n"/>
                  <a:tabLst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41438" indent="-273600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n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616075" indent="-274638" algn="l" defTabSz="914400" rtl="0" eaLnBrk="1" latinLnBrk="0" hangingPunct="1">
                  <a:spcBef>
                    <a:spcPts val="0"/>
                  </a:spcBef>
                  <a:spcAft>
                    <a:spcPts val="400"/>
                  </a:spcAft>
                  <a:buClr>
                    <a:schemeClr val="bg2"/>
                  </a:buClr>
                  <a:buSzPct val="80000"/>
                  <a:buFont typeface="Wingdings" pitchFamily="2" charset="2"/>
                  <a:buChar char="n"/>
                  <a:defRPr lang="de-CH"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341437" indent="0" algn="l" defTabSz="914400" rtl="0" eaLnBrk="1" latinLnBrk="0" hangingPunct="1">
                  <a:spcBef>
                    <a:spcPct val="20000"/>
                  </a:spcBef>
                  <a:buClr>
                    <a:schemeClr val="bg2"/>
                  </a:buClr>
                  <a:buFont typeface="Wingdings" pitchFamily="2" charset="2"/>
                  <a:buNone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50313" lvl="1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b="1" dirty="0" smtClean="0"/>
                  <a:t>Annahmen</a:t>
                </a:r>
                <a:endParaRPr lang="de-CH" b="1" dirty="0"/>
              </a:p>
              <a:p>
                <a:pPr marL="821776" lvl="2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Umwandlungsgrad von </a:t>
                </a:r>
                <a:r>
                  <a:rPr lang="de-CH" dirty="0"/>
                  <a:t>100 </a:t>
                </a:r>
                <a:r>
                  <a:rPr lang="de-CH" dirty="0" smtClean="0"/>
                  <a:t>% (alles CO2 und H2 wird in CH4 und Wasser umgewandelt)</a:t>
                </a:r>
                <a:endParaRPr lang="de-CH" dirty="0"/>
              </a:p>
              <a:p>
                <a:pPr marL="821776" lvl="2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DI-Wasser vorhanden</a:t>
                </a:r>
                <a:endParaRPr lang="de-CH" dirty="0"/>
              </a:p>
              <a:p>
                <a:pPr marL="821776" lvl="2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Energie und Stoffbilanzen beziehen sich auf den stationärer Betrieb (Keine An- und Abfahrvorgänge)</a:t>
                </a:r>
              </a:p>
              <a:p>
                <a:pPr marL="821776" lvl="2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Produktgasabgabe auf 5 bar Niveau</a:t>
                </a:r>
              </a:p>
              <a:p>
                <a:pPr marL="821776" lvl="2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endParaRPr lang="de-CH" dirty="0" smtClean="0"/>
              </a:p>
              <a:p>
                <a:pPr marL="550313" lvl="1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b="1" dirty="0"/>
                  <a:t>Wirkungsgrad 𝜼</a:t>
                </a:r>
                <a:endParaRPr lang="de-CH" b="1" dirty="0" smtClean="0"/>
              </a:p>
              <a:p>
                <a:pPr marL="821776" lvl="2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Definition</a:t>
                </a:r>
                <a:r>
                  <a:rPr lang="de-CH" sz="1600" b="1" dirty="0" smtClean="0"/>
                  <a:t>: </a:t>
                </a:r>
                <a14:m>
                  <m:oMath xmlns:m="http://schemas.openxmlformats.org/officeDocument/2006/math">
                    <m:r>
                      <a:rPr lang="de-CH" sz="1600" b="1" i="1">
                        <a:latin typeface="Cambria Math" panose="02040503050406030204" pitchFamily="18" charset="0"/>
                      </a:rPr>
                      <m:t>𝜼</m:t>
                    </m:r>
                    <m:r>
                      <a:rPr lang="de-CH" sz="16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CH" sz="1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CH" sz="1600" b="1" i="1">
                            <a:latin typeface="Cambria Math" panose="02040503050406030204" pitchFamily="18" charset="0"/>
                          </a:rPr>
                          <m:t>𝑵𝒖𝒕𝒛𝒆𝒏</m:t>
                        </m:r>
                      </m:num>
                      <m:den>
                        <m:r>
                          <a:rPr lang="de-CH" sz="1600" b="1" i="1">
                            <a:latin typeface="Cambria Math" panose="02040503050406030204" pitchFamily="18" charset="0"/>
                          </a:rPr>
                          <m:t>𝑨𝒖𝒇𝒘𝒂𝒏𝒅</m:t>
                        </m:r>
                      </m:den>
                    </m:f>
                  </m:oMath>
                </a14:m>
                <a:endParaRPr lang="de-CH" sz="1600" b="1" dirty="0" smtClean="0"/>
              </a:p>
              <a:p>
                <a:pPr marL="1088476" lvl="3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Nutzen: Energieinhalt von Methan und Wasserstoff (Brennwert)</a:t>
                </a:r>
              </a:p>
              <a:p>
                <a:pPr marL="1088476" lvl="3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r>
                  <a:rPr lang="de-CH" dirty="0" smtClean="0"/>
                  <a:t>Aufwand: Elektrizität (Auch Wärme bzw. Kälte welche nicht aus internen Quellen stammt und elektrisch bereitgestellt werden muss)</a:t>
                </a:r>
              </a:p>
              <a:p>
                <a:pPr marL="1088476" lvl="3" indent="-28575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</a:pPr>
                <a:endParaRPr lang="de-CH" dirty="0" smtClean="0"/>
              </a:p>
              <a:p>
                <a:pPr marL="536026" lvl="2" indent="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None/>
                </a:pPr>
                <a:endParaRPr lang="de-CH" dirty="0"/>
              </a:p>
              <a:p>
                <a:pPr marL="264563" lvl="1" indent="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None/>
                </a:pPr>
                <a:endParaRPr lang="de-CH" b="1" dirty="0" smtClean="0"/>
              </a:p>
              <a:p>
                <a:pPr marL="607463" lvl="1" indent="-3429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+mj-lt"/>
                  <a:buAutoNum type="arabicPeriod"/>
                </a:pPr>
                <a:endParaRPr lang="de-CH" b="1" dirty="0"/>
              </a:p>
              <a:p>
                <a:pPr marL="607463" lvl="1" indent="-3429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+mj-lt"/>
                  <a:buAutoNum type="arabicPeriod"/>
                </a:pPr>
                <a:endParaRPr lang="de-CH" b="1" dirty="0" smtClean="0"/>
              </a:p>
              <a:p>
                <a:pPr marL="607463" lvl="1" indent="-342900">
                  <a:spcBef>
                    <a:spcPts val="600"/>
                  </a:spcBef>
                  <a:spcAft>
                    <a:spcPts val="800"/>
                  </a:spcAft>
                  <a:buClr>
                    <a:schemeClr val="accent1"/>
                  </a:buClr>
                  <a:buFont typeface="+mj-lt"/>
                  <a:buAutoNum type="arabicPeriod"/>
                </a:pPr>
                <a:endParaRPr lang="de-CH" b="1" dirty="0"/>
              </a:p>
            </p:txBody>
          </p:sp>
        </mc:Choice>
        <mc:Fallback xmlns="">
          <p:sp>
            <p:nvSpPr>
              <p:cNvPr id="7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344" y="836712"/>
                <a:ext cx="11017224" cy="5112568"/>
              </a:xfrm>
              <a:prstGeom prst="rect">
                <a:avLst/>
              </a:prstGeom>
              <a:blipFill rotWithShape="0">
                <a:blip r:embed="rId2"/>
                <a:stretch>
                  <a:fillRect t="-358"/>
                </a:stretch>
              </a:blipFill>
            </p:spPr>
            <p:txBody>
              <a:bodyPr/>
              <a:lstStyle/>
              <a:p>
                <a:r>
                  <a:rPr lang="de-C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65010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Elektrolyse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4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7" y="1166813"/>
            <a:ext cx="6840760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5" y="807326"/>
            <a:ext cx="6480720" cy="514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de-CH" b="1" dirty="0" smtClean="0"/>
              <a:t>Elektrolyse [1]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Elektrische Anschlussleistung: 	5 MW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Energiebedarf (AC/H2): 	53.3[1] - 66.7[2] kWh/ kg H2</a:t>
            </a:r>
          </a:p>
          <a:p>
            <a:pPr marL="1145626" lvl="3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Wirkungsgrad (Brennwert):	59.1 – 73.4 %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Abwärme (1- </a:t>
            </a:r>
            <a:r>
              <a:rPr lang="de-CH" b="1" dirty="0" smtClean="0"/>
              <a:t>𝜼)</a:t>
            </a:r>
            <a:r>
              <a:rPr lang="de-CH" dirty="0" smtClean="0"/>
              <a:t>:		60 – 80 °C  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H2 Ausgangsdruck: 		15 bar (a)</a:t>
            </a:r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824777"/>
            <a:ext cx="3846663" cy="4798808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12" name="Textfeld 11"/>
          <p:cNvSpPr txBox="1"/>
          <p:nvPr/>
        </p:nvSpPr>
        <p:spPr>
          <a:xfrm>
            <a:off x="5591944" y="5754205"/>
            <a:ext cx="61680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90000"/>
            </a:pPr>
            <a:r>
              <a:rPr lang="de-CH" sz="800" dirty="0"/>
              <a:t>Quellen: [1]: </a:t>
            </a:r>
            <a:r>
              <a:rPr lang="de-CH" sz="800" dirty="0">
                <a:hlinkClick r:id="rId3"/>
              </a:rPr>
              <a:t>http://</a:t>
            </a:r>
            <a:r>
              <a:rPr lang="de-CH" sz="800" dirty="0" smtClean="0">
                <a:hlinkClick r:id="rId3"/>
              </a:rPr>
              <a:t>etogas.com/fileadmin/documents/datasheets/ETOGAS_Power-to-Hydrogen_Datasheet_EN_Rev1.pdf 12.04.16</a:t>
            </a:r>
            <a:endParaRPr lang="de-CH" sz="800" dirty="0" smtClean="0"/>
          </a:p>
          <a:p>
            <a:pPr>
              <a:buClr>
                <a:schemeClr val="tx2"/>
              </a:buClr>
              <a:buSzPct val="90000"/>
            </a:pPr>
            <a:r>
              <a:rPr lang="de-CH" sz="800" dirty="0"/>
              <a:t> </a:t>
            </a:r>
            <a:r>
              <a:rPr lang="de-CH" sz="800" dirty="0" smtClean="0"/>
              <a:t>              [2]: </a:t>
            </a:r>
            <a:r>
              <a:rPr lang="de-CH" sz="800" dirty="0"/>
              <a:t>Power to Gas – eine Systemanalyse. Energieinstitut an der Johannes Kepler Universität Linz</a:t>
            </a:r>
          </a:p>
          <a:p>
            <a:pPr>
              <a:buClr>
                <a:schemeClr val="tx2"/>
              </a:buClr>
              <a:buSzPct val="90000"/>
            </a:pPr>
            <a:r>
              <a:rPr lang="de-CH" sz="800" dirty="0" smtClean="0"/>
              <a:t>   </a:t>
            </a:r>
            <a:r>
              <a:rPr lang="de-CH" sz="800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0457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Methanisierung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5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7" y="1166813"/>
            <a:ext cx="6840760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5" y="807326"/>
            <a:ext cx="6480720" cy="514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Betriebsbedingungen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Katalytischer Festbettreaktor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Temperatur Reaktor: 		280 - 300 °C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Eintrittsdruck:		9 bar (a)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Reaktionswärme:	 </a:t>
            </a:r>
            <a:r>
              <a:rPr lang="de-CH" dirty="0"/>
              <a:t>	2.85 kWh/ kg </a:t>
            </a:r>
            <a:r>
              <a:rPr lang="de-CH" dirty="0" smtClean="0"/>
              <a:t>CH4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Wasserdampf: 		0 kg/ kg CH4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/>
              <a:t>Verdampfung Wasser:	</a:t>
            </a:r>
            <a:r>
              <a:rPr lang="de-CH" dirty="0" smtClean="0"/>
              <a:t>0 </a:t>
            </a:r>
            <a:r>
              <a:rPr lang="de-CH" dirty="0"/>
              <a:t>kWh/kg </a:t>
            </a:r>
            <a:r>
              <a:rPr lang="de-CH" dirty="0" smtClean="0"/>
              <a:t>CH4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	Erhitzung </a:t>
            </a:r>
            <a:r>
              <a:rPr lang="de-CH" dirty="0" err="1" smtClean="0"/>
              <a:t>Feedgas</a:t>
            </a:r>
            <a:r>
              <a:rPr lang="de-CH" dirty="0" smtClean="0"/>
              <a:t>:		0.77 kWh/kg CH4</a:t>
            </a:r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Bemerkungen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Wasserdampf verhindert zu hohe Hotspottemperaturen im Reaktor durch Verschiebung des Gleichgewichtes 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Annahme: Reaktor hat keinen Wärmebedarf </a:t>
            </a:r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10" name="Bildplatzhalter 9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1" name="Grafik 10"/>
          <p:cNvPicPr>
            <a:picLocks noChangeAspect="1"/>
          </p:cNvPicPr>
          <p:nvPr/>
        </p:nvPicPr>
        <p:blipFill rotWithShape="1">
          <a:blip r:embed="rId2"/>
          <a:srcRect l="-13846" t="-501" r="13846" b="501"/>
          <a:stretch/>
        </p:blipFill>
        <p:spPr>
          <a:xfrm>
            <a:off x="8616280" y="1025113"/>
            <a:ext cx="2600325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233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Gasaufbereitung und Verdichter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6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7" y="1166813"/>
            <a:ext cx="6840760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4" y="807326"/>
            <a:ext cx="10626943" cy="514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de-CH" b="1" dirty="0"/>
              <a:t>Energie Verdichter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Induzierte </a:t>
            </a:r>
            <a:r>
              <a:rPr lang="de-CH" dirty="0" err="1" smtClean="0"/>
              <a:t>Isentropeneffizienz</a:t>
            </a:r>
            <a:r>
              <a:rPr lang="de-CH" dirty="0"/>
              <a:t>:	</a:t>
            </a:r>
            <a:r>
              <a:rPr lang="de-CH" dirty="0" smtClean="0"/>
              <a:t>0.7</a:t>
            </a:r>
          </a:p>
          <a:p>
            <a:pPr marL="536026" lvl="2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dirty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de-CH" b="1" dirty="0"/>
              <a:t>Gasaufbereitung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Mehrstufige Kühlung auf 2 °C zur Wasserabscheidung: </a:t>
            </a:r>
            <a:r>
              <a:rPr lang="de-CH" dirty="0" err="1" smtClean="0"/>
              <a:t>Enthalpiedifferenzen</a:t>
            </a:r>
            <a:r>
              <a:rPr lang="de-CH" dirty="0" smtClean="0"/>
              <a:t> </a:t>
            </a:r>
            <a:r>
              <a:rPr lang="de-CH" dirty="0"/>
              <a:t>(</a:t>
            </a:r>
            <a:r>
              <a:rPr lang="de-CH" dirty="0" err="1"/>
              <a:t>FluidProp</a:t>
            </a:r>
            <a:r>
              <a:rPr lang="de-CH" dirty="0" smtClean="0"/>
              <a:t>)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Nutzung der Wärme für die CO2 Abscheidung</a:t>
            </a:r>
            <a:endParaRPr lang="de-CH" dirty="0"/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Membranfilter zur Entfernung von CO2</a:t>
            </a:r>
          </a:p>
          <a:p>
            <a:pPr marL="536026" lvl="2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dirty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de-CH" b="1" dirty="0" smtClean="0"/>
              <a:t>Kühlung 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Kühlung von nicht intern verwendeten Wärmeströmen (Abwärme </a:t>
            </a:r>
            <a:r>
              <a:rPr lang="de-CH" dirty="0" err="1" smtClean="0"/>
              <a:t>Aminwäsche</a:t>
            </a:r>
            <a:r>
              <a:rPr lang="de-CH" dirty="0" smtClean="0"/>
              <a:t> oder Gasaufbereitung)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5 % der Kühlleistung muss elektrisch bereitgestellt werden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Kältemaschine ( T&lt; 25 °C): EER = 3</a:t>
            </a:r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1907" y="872850"/>
            <a:ext cx="2940357" cy="940353"/>
          </a:xfrm>
          <a:prstGeom prst="rect">
            <a:avLst/>
          </a:prstGeom>
        </p:spPr>
      </p:pic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4081451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Anlagenschema: «Gratis CO2»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7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10" name="Grafik 9"/>
          <p:cNvPicPr>
            <a:picLocks noChangeAspect="1"/>
          </p:cNvPicPr>
          <p:nvPr/>
        </p:nvPicPr>
        <p:blipFill rotWithShape="1">
          <a:blip r:embed="rId3"/>
          <a:srcRect l="31012" t="-1741" r="-594" b="1741"/>
          <a:stretch/>
        </p:blipFill>
        <p:spPr>
          <a:xfrm>
            <a:off x="2207568" y="981075"/>
            <a:ext cx="8443689" cy="501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41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Wirkungsgrad «Gratis CO2»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8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4" y="807327"/>
            <a:ext cx="8826743" cy="46805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50313" lvl="1" indent="-28575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b="1" dirty="0" smtClean="0"/>
              <a:t>Siehe Excel</a:t>
            </a:r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8" name="Bildplatzhalter 7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398229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CO2 </a:t>
            </a:r>
            <a:r>
              <a:rPr lang="de-CH" dirty="0" smtClean="0"/>
              <a:t>aus Rauchgasen</a:t>
            </a:r>
            <a:endParaRPr lang="de-CH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de-CH" dirty="0"/>
              <a:t>Fabian Ruoss, Wirkungsgrad </a:t>
            </a:r>
            <a:r>
              <a:rPr lang="de-CH" dirty="0" smtClean="0"/>
              <a:t>PTG, </a:t>
            </a:r>
            <a:r>
              <a:rPr lang="de-CH" dirty="0"/>
              <a:t>Rapperswil, 10.12.2015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6CB3B594-2801-4864-9089-E42463258A4B}" type="slidenum">
              <a:rPr lang="de-CH" smtClean="0"/>
              <a:pPr/>
              <a:t>9</a:t>
            </a:fld>
            <a:endParaRPr lang="de-CH"/>
          </a:p>
        </p:txBody>
      </p:sp>
      <p:sp>
        <p:nvSpPr>
          <p:cNvPr id="6" name="Inhaltsplatzhalter 2"/>
          <p:cNvSpPr txBox="1">
            <a:spLocks/>
          </p:cNvSpPr>
          <p:nvPr/>
        </p:nvSpPr>
        <p:spPr>
          <a:xfrm>
            <a:off x="479376" y="1166813"/>
            <a:ext cx="11305255" cy="4824412"/>
          </a:xfrm>
          <a:prstGeom prst="rect">
            <a:avLst/>
          </a:prstGeom>
        </p:spPr>
        <p:txBody>
          <a:bodyPr/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6325" indent="-27305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4563" indent="0">
              <a:buNone/>
            </a:pPr>
            <a:endParaRPr lang="de-CH" dirty="0" smtClean="0"/>
          </a:p>
        </p:txBody>
      </p:sp>
      <p:sp>
        <p:nvSpPr>
          <p:cNvPr id="9" name="Inhaltsplatzhalter 2"/>
          <p:cNvSpPr txBox="1">
            <a:spLocks/>
          </p:cNvSpPr>
          <p:nvPr/>
        </p:nvSpPr>
        <p:spPr>
          <a:xfrm>
            <a:off x="221585" y="807326"/>
            <a:ext cx="6480720" cy="5140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38163" indent="-273600" algn="l" defTabSz="914400" rtl="0" eaLnBrk="1" latinLnBrk="0" hangingPunct="1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SzPct val="94000"/>
              <a:buFont typeface="Wingdings" pitchFamily="2" charset="2"/>
              <a:buChar char="n"/>
              <a:tabLst/>
              <a:defRPr sz="17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03275" indent="-273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bg2"/>
              </a:buClr>
              <a:buSzPct val="94000"/>
              <a:buFont typeface="Wingdings" pitchFamily="2" charset="2"/>
              <a:buChar char="n"/>
              <a:tabLst/>
              <a:defRPr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47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tabLst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41438" indent="-273600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16075" indent="-274638" algn="l" defTabSz="914400" rtl="0" eaLnBrk="1" latinLnBrk="0" hangingPunct="1">
              <a:spcBef>
                <a:spcPts val="0"/>
              </a:spcBef>
              <a:spcAft>
                <a:spcPts val="400"/>
              </a:spcAft>
              <a:buClr>
                <a:schemeClr val="bg2"/>
              </a:buClr>
              <a:buSzPct val="80000"/>
              <a:buFont typeface="Wingdings" pitchFamily="2" charset="2"/>
              <a:buChar char="n"/>
              <a:defRPr lang="de-CH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41437" indent="0" algn="l" defTabSz="914400" rtl="0" eaLnBrk="1" latinLnBrk="0" hangingPunct="1">
              <a:spcBef>
                <a:spcPct val="20000"/>
              </a:spcBef>
              <a:buClr>
                <a:schemeClr val="bg2"/>
              </a:buClr>
              <a:buFont typeface="Wingdings" pitchFamily="2" charset="2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de-CH" b="1" dirty="0" smtClean="0"/>
              <a:t>Rauchgase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Volumenanteil CO2:		ca. 9 % [4]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Temperatur:		150 °C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Gereinigt gemäss LRV</a:t>
            </a:r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r>
              <a:rPr lang="de-CH" b="1" dirty="0" err="1" smtClean="0"/>
              <a:t>Aminwäsche</a:t>
            </a:r>
            <a:r>
              <a:rPr lang="de-CH" b="1" dirty="0" smtClean="0"/>
              <a:t> [3]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err="1" smtClean="0"/>
              <a:t>El</a:t>
            </a:r>
            <a:r>
              <a:rPr lang="de-CH" dirty="0" smtClean="0"/>
              <a:t>. Energiebedarf: 		0.04 - 0.07 kWh/kg CO2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/>
              <a:t>Wärmebedarf (T= 140 °C): 	0.94 – 1.14 kWh/kg </a:t>
            </a:r>
            <a:r>
              <a:rPr lang="de-CH" dirty="0" smtClean="0"/>
              <a:t>CO2</a:t>
            </a:r>
          </a:p>
          <a:p>
            <a:pPr marL="878926" lvl="2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</a:pPr>
            <a:r>
              <a:rPr lang="de-CH" dirty="0" smtClean="0"/>
              <a:t>Absorptionstemperatur: 	50 °C</a:t>
            </a:r>
          </a:p>
          <a:p>
            <a:pPr marL="536026" lvl="2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dirty="0"/>
          </a:p>
          <a:p>
            <a:pPr marL="264563" lvl="1" indent="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None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 smtClean="0"/>
          </a:p>
          <a:p>
            <a:pPr marL="607463" lvl="1" indent="-342900">
              <a:spcBef>
                <a:spcPts val="600"/>
              </a:spcBef>
              <a:spcAft>
                <a:spcPts val="800"/>
              </a:spcAft>
              <a:buClr>
                <a:schemeClr val="accent1"/>
              </a:buClr>
              <a:buFont typeface="+mj-lt"/>
              <a:buAutoNum type="arabicPeriod"/>
            </a:pPr>
            <a:endParaRPr lang="de-CH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7109675" y="5784662"/>
            <a:ext cx="50823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/>
              </a:buClr>
              <a:buSzPct val="90000"/>
            </a:pPr>
            <a:r>
              <a:rPr lang="de-CH" sz="800" dirty="0"/>
              <a:t>Quellen: </a:t>
            </a:r>
            <a:r>
              <a:rPr lang="de-CH" sz="800" dirty="0" smtClean="0"/>
              <a:t>[3]: </a:t>
            </a:r>
            <a:r>
              <a:rPr lang="de-CH" sz="800" dirty="0"/>
              <a:t>Power to Gas – eine Systemanalyse</a:t>
            </a:r>
            <a:r>
              <a:rPr lang="de-CH" sz="800" dirty="0" smtClean="0"/>
              <a:t>. </a:t>
            </a:r>
            <a:r>
              <a:rPr lang="de-CH" sz="800" dirty="0"/>
              <a:t>Energieinstitut an der Johannes Kepler Universität </a:t>
            </a:r>
            <a:r>
              <a:rPr lang="de-CH" sz="800" dirty="0" smtClean="0"/>
              <a:t>Linz</a:t>
            </a:r>
          </a:p>
          <a:p>
            <a:pPr>
              <a:buClr>
                <a:schemeClr val="tx2"/>
              </a:buClr>
              <a:buSzPct val="90000"/>
            </a:pPr>
            <a:r>
              <a:rPr lang="de-CH" sz="800" dirty="0"/>
              <a:t>               </a:t>
            </a:r>
            <a:r>
              <a:rPr lang="de-CH" sz="800" dirty="0" smtClean="0"/>
              <a:t>[4]: </a:t>
            </a:r>
            <a:r>
              <a:rPr lang="de-CH" sz="800" dirty="0"/>
              <a:t>BA Seiler: </a:t>
            </a:r>
            <a:r>
              <a:rPr lang="de-CH" sz="800" dirty="0" smtClean="0"/>
              <a:t>Machbarkeitsstudie: Power </a:t>
            </a:r>
            <a:r>
              <a:rPr lang="de-CH" sz="800" dirty="0"/>
              <a:t>to Gas </a:t>
            </a:r>
            <a:r>
              <a:rPr lang="de-CH" sz="800" dirty="0" smtClean="0"/>
              <a:t>Integration in </a:t>
            </a:r>
            <a:r>
              <a:rPr lang="de-CH" sz="800" dirty="0"/>
              <a:t>der KVA Linth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0364" y="953504"/>
            <a:ext cx="4575406" cy="4630092"/>
          </a:xfrm>
          <a:prstGeom prst="rect">
            <a:avLst/>
          </a:prstGeom>
        </p:spPr>
      </p:pic>
      <p:sp>
        <p:nvSpPr>
          <p:cNvPr id="11" name="Bildplatzhalter 10"/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518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SR_Vorlage_16zu9">
  <a:themeElements>
    <a:clrScheme name="HSR-Farben">
      <a:dk1>
        <a:sysClr val="windowText" lastClr="000000"/>
      </a:dk1>
      <a:lt1>
        <a:sysClr val="window" lastClr="FFFFFF"/>
      </a:lt1>
      <a:dk2>
        <a:srgbClr val="0065A3"/>
      </a:dk2>
      <a:lt2>
        <a:srgbClr val="C6C7C8"/>
      </a:lt2>
      <a:accent1>
        <a:srgbClr val="0065A3"/>
      </a:accent1>
      <a:accent2>
        <a:srgbClr val="6E1C50"/>
      </a:accent2>
      <a:accent3>
        <a:srgbClr val="548C86"/>
      </a:accent3>
      <a:accent4>
        <a:srgbClr val="7B6951"/>
      </a:accent4>
      <a:accent5>
        <a:srgbClr val="00738D"/>
      </a:accent5>
      <a:accent6>
        <a:srgbClr val="BABD5D"/>
      </a:accent6>
      <a:hlink>
        <a:srgbClr val="0065A3"/>
      </a:hlink>
      <a:folHlink>
        <a:srgbClr val="6E1C5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85750" indent="-285750">
          <a:buClr>
            <a:schemeClr val="tx2"/>
          </a:buClr>
          <a:buSzPct val="90000"/>
          <a:buFont typeface="Wingdings" pitchFamily="2" charset="2"/>
          <a:buChar char="n"/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SR_Vorlage 16 zu 9.potx" id="{3972985D-EAFF-4E4C-890C-8598E52F9A14}" vid="{61EF0D23-8B01-4A05-856F-2622CEF8FA57}"/>
    </a:ext>
  </a:ext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HSR_Vorlage_16zu9</Template>
  <TotalTime>0</TotalTime>
  <Words>535</Words>
  <Application>Microsoft Office PowerPoint</Application>
  <PresentationFormat>Breitbild</PresentationFormat>
  <Paragraphs>153</Paragraphs>
  <Slides>15</Slides>
  <Notes>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15</vt:i4>
      </vt:variant>
    </vt:vector>
  </HeadingPairs>
  <TitlesOfParts>
    <vt:vector size="20" baseType="lpstr">
      <vt:lpstr>Arial</vt:lpstr>
      <vt:lpstr>Calibri</vt:lpstr>
      <vt:lpstr>Cambria Math</vt:lpstr>
      <vt:lpstr>Wingdings</vt:lpstr>
      <vt:lpstr>HSR_Vorlage_16zu9</vt:lpstr>
      <vt:lpstr>Wirkungsgrad von Ptg Anlagen</vt:lpstr>
      <vt:lpstr>Motivation und Systematik</vt:lpstr>
      <vt:lpstr>Bemerkungen:</vt:lpstr>
      <vt:lpstr>Elektrolyse</vt:lpstr>
      <vt:lpstr>Methanisierung</vt:lpstr>
      <vt:lpstr>Gasaufbereitung und Verdichter</vt:lpstr>
      <vt:lpstr>Anlagenschema: «Gratis CO2»</vt:lpstr>
      <vt:lpstr>Wirkungsgrad «Gratis CO2»</vt:lpstr>
      <vt:lpstr>CO2 aus Rauchgasen</vt:lpstr>
      <vt:lpstr>CO2 aus Rauchgasen</vt:lpstr>
      <vt:lpstr>Wirkungsgrad «CO2 aus Rauchgas»</vt:lpstr>
      <vt:lpstr>Basisdaten Komponenten</vt:lpstr>
      <vt:lpstr>CO2 aus Atmosphäre</vt:lpstr>
      <vt:lpstr>Wirkungsgrad «CO2 aus Atmosphäre»</vt:lpstr>
      <vt:lpstr>Fazit</vt:lpstr>
    </vt:vector>
  </TitlesOfParts>
  <Company>HSR Technikum Rapperswil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WILLKOMMEN AN DER HSR</dc:title>
  <dc:creator>HSR</dc:creator>
  <cp:lastModifiedBy>Ruoss Fabian</cp:lastModifiedBy>
  <cp:revision>92</cp:revision>
  <cp:lastPrinted>2010-12-20T15:36:07Z</cp:lastPrinted>
  <dcterms:created xsi:type="dcterms:W3CDTF">2014-09-05T09:23:07Z</dcterms:created>
  <dcterms:modified xsi:type="dcterms:W3CDTF">2016-04-12T13:57:07Z</dcterms:modified>
</cp:coreProperties>
</file>